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8" r:id="rId6"/>
    <p:sldId id="287" r:id="rId7"/>
    <p:sldId id="300" r:id="rId8"/>
    <p:sldId id="261" r:id="rId9"/>
    <p:sldId id="260" r:id="rId10"/>
    <p:sldId id="262" r:id="rId11"/>
    <p:sldId id="263" r:id="rId12"/>
    <p:sldId id="299" r:id="rId13"/>
    <p:sldId id="264" r:id="rId14"/>
    <p:sldId id="303" r:id="rId15"/>
    <p:sldId id="310" r:id="rId16"/>
    <p:sldId id="285" r:id="rId17"/>
    <p:sldId id="305" r:id="rId18"/>
    <p:sldId id="306" r:id="rId19"/>
    <p:sldId id="289" r:id="rId20"/>
    <p:sldId id="290" r:id="rId21"/>
    <p:sldId id="291" r:id="rId22"/>
    <p:sldId id="266" r:id="rId23"/>
    <p:sldId id="307" r:id="rId24"/>
    <p:sldId id="308" r:id="rId25"/>
    <p:sldId id="309" r:id="rId26"/>
    <p:sldId id="268" r:id="rId27"/>
    <p:sldId id="311" r:id="rId28"/>
    <p:sldId id="297" r:id="rId29"/>
    <p:sldId id="312" r:id="rId30"/>
    <p:sldId id="286" r:id="rId31"/>
  </p:sldIdLst>
  <p:sldSz cx="12192000" cy="6858000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  <p:boldItalic r:id="rId40"/>
    </p:embeddedFont>
    <p:embeddedFont>
      <p:font typeface="Quattrocento Sans" panose="020B060402020202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imDN2VbpdWNWO1vWwnMV/E3ZHM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9C866-45E2-493B-87B2-A61A9FB01677}" v="41" dt="2025-06-25T15:41:25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 Baldová" userId="b3a0b8adc8082134" providerId="LiveId" clId="{8679C866-45E2-493B-87B2-A61A9FB01677}"/>
    <pc:docChg chg="custSel addSld modSld sldOrd">
      <pc:chgData name="Hana Baldová" userId="b3a0b8adc8082134" providerId="LiveId" clId="{8679C866-45E2-493B-87B2-A61A9FB01677}" dt="2025-06-25T15:41:44.950" v="2496" actId="5793"/>
      <pc:docMkLst>
        <pc:docMk/>
      </pc:docMkLst>
      <pc:sldChg chg="modSp mod">
        <pc:chgData name="Hana Baldová" userId="b3a0b8adc8082134" providerId="LiveId" clId="{8679C866-45E2-493B-87B2-A61A9FB01677}" dt="2025-06-23T11:23:35.963" v="15" actId="20577"/>
        <pc:sldMkLst>
          <pc:docMk/>
          <pc:sldMk cId="0" sldId="261"/>
        </pc:sldMkLst>
        <pc:spChg chg="mod">
          <ac:chgData name="Hana Baldová" userId="b3a0b8adc8082134" providerId="LiveId" clId="{8679C866-45E2-493B-87B2-A61A9FB01677}" dt="2025-06-23T11:23:35.963" v="15" actId="20577"/>
          <ac:spMkLst>
            <pc:docMk/>
            <pc:sldMk cId="0" sldId="261"/>
            <ac:spMk id="203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5T14:11:01.384" v="262" actId="14100"/>
        <pc:sldMkLst>
          <pc:docMk/>
          <pc:sldMk cId="0" sldId="266"/>
        </pc:sldMkLst>
        <pc:spChg chg="mod">
          <ac:chgData name="Hana Baldová" userId="b3a0b8adc8082134" providerId="LiveId" clId="{8679C866-45E2-493B-87B2-A61A9FB01677}" dt="2025-06-25T14:11:01.384" v="262" actId="14100"/>
          <ac:spMkLst>
            <pc:docMk/>
            <pc:sldMk cId="0" sldId="266"/>
            <ac:spMk id="235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3T11:33:09.875" v="116" actId="6549"/>
        <pc:sldMkLst>
          <pc:docMk/>
          <pc:sldMk cId="0" sldId="282"/>
        </pc:sldMkLst>
        <pc:spChg chg="mod">
          <ac:chgData name="Hana Baldová" userId="b3a0b8adc8082134" providerId="LiveId" clId="{8679C866-45E2-493B-87B2-A61A9FB01677}" dt="2025-06-23T11:33:09.875" v="116" actId="6549"/>
          <ac:spMkLst>
            <pc:docMk/>
            <pc:sldMk cId="0" sldId="282"/>
            <ac:spMk id="334" creationId="{00000000-0000-0000-0000-000000000000}"/>
          </ac:spMkLst>
        </pc:spChg>
      </pc:sldChg>
      <pc:sldChg chg="modSp mod modShow">
        <pc:chgData name="Hana Baldová" userId="b3a0b8adc8082134" providerId="LiveId" clId="{8679C866-45E2-493B-87B2-A61A9FB01677}" dt="2025-06-25T14:52:58.313" v="1482" actId="729"/>
        <pc:sldMkLst>
          <pc:docMk/>
          <pc:sldMk cId="0" sldId="283"/>
        </pc:sldMkLst>
        <pc:spChg chg="mod">
          <ac:chgData name="Hana Baldová" userId="b3a0b8adc8082134" providerId="LiveId" clId="{8679C866-45E2-493B-87B2-A61A9FB01677}" dt="2025-06-23T11:27:02.220" v="57" actId="20577"/>
          <ac:spMkLst>
            <pc:docMk/>
            <pc:sldMk cId="0" sldId="283"/>
            <ac:spMk id="343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5T14:30:03.971" v="769" actId="6549"/>
        <pc:sldMkLst>
          <pc:docMk/>
          <pc:sldMk cId="0" sldId="285"/>
        </pc:sldMkLst>
        <pc:graphicFrameChg chg="mod modGraphic">
          <ac:chgData name="Hana Baldová" userId="b3a0b8adc8082134" providerId="LiveId" clId="{8679C866-45E2-493B-87B2-A61A9FB01677}" dt="2025-06-25T14:30:03.971" v="769" actId="6549"/>
          <ac:graphicFrameMkLst>
            <pc:docMk/>
            <pc:sldMk cId="0" sldId="285"/>
            <ac:graphicFrameMk id="2" creationId="{0B7432E0-C4F8-4CAD-BFF3-45BF529AFD8A}"/>
          </ac:graphicFrameMkLst>
        </pc:graphicFrameChg>
      </pc:sldChg>
      <pc:sldChg chg="modSp mod">
        <pc:chgData name="Hana Baldová" userId="b3a0b8adc8082134" providerId="LiveId" clId="{8679C866-45E2-493B-87B2-A61A9FB01677}" dt="2025-06-23T11:21:46.637" v="3" actId="20577"/>
        <pc:sldMkLst>
          <pc:docMk/>
          <pc:sldMk cId="514650546" sldId="287"/>
        </pc:sldMkLst>
        <pc:spChg chg="mod">
          <ac:chgData name="Hana Baldová" userId="b3a0b8adc8082134" providerId="LiveId" clId="{8679C866-45E2-493B-87B2-A61A9FB01677}" dt="2025-06-23T11:21:46.637" v="3" actId="20577"/>
          <ac:spMkLst>
            <pc:docMk/>
            <pc:sldMk cId="514650546" sldId="287"/>
            <ac:spMk id="177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3T11:29:15.122" v="91" actId="20577"/>
        <pc:sldMkLst>
          <pc:docMk/>
          <pc:sldMk cId="943775368" sldId="289"/>
        </pc:sldMkLst>
        <pc:spChg chg="mod">
          <ac:chgData name="Hana Baldová" userId="b3a0b8adc8082134" providerId="LiveId" clId="{8679C866-45E2-493B-87B2-A61A9FB01677}" dt="2025-06-23T11:28:36.802" v="68" actId="20577"/>
          <ac:spMkLst>
            <pc:docMk/>
            <pc:sldMk cId="943775368" sldId="289"/>
            <ac:spMk id="333" creationId="{00000000-0000-0000-0000-000000000000}"/>
          </ac:spMkLst>
        </pc:spChg>
        <pc:spChg chg="mod">
          <ac:chgData name="Hana Baldová" userId="b3a0b8adc8082134" providerId="LiveId" clId="{8679C866-45E2-493B-87B2-A61A9FB01677}" dt="2025-06-23T11:29:15.122" v="91" actId="20577"/>
          <ac:spMkLst>
            <pc:docMk/>
            <pc:sldMk cId="943775368" sldId="289"/>
            <ac:spMk id="334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3T11:30:23.150" v="94" actId="1076"/>
        <pc:sldMkLst>
          <pc:docMk/>
          <pc:sldMk cId="3635746521" sldId="291"/>
        </pc:sldMkLst>
        <pc:picChg chg="mod">
          <ac:chgData name="Hana Baldová" userId="b3a0b8adc8082134" providerId="LiveId" clId="{8679C866-45E2-493B-87B2-A61A9FB01677}" dt="2025-06-23T11:30:00.614" v="93" actId="14100"/>
          <ac:picMkLst>
            <pc:docMk/>
            <pc:sldMk cId="3635746521" sldId="291"/>
            <ac:picMk id="7" creationId="{C4532CE8-BC96-4F17-A530-8BBE97E0B659}"/>
          </ac:picMkLst>
        </pc:picChg>
        <pc:picChg chg="mod">
          <ac:chgData name="Hana Baldová" userId="b3a0b8adc8082134" providerId="LiveId" clId="{8679C866-45E2-493B-87B2-A61A9FB01677}" dt="2025-06-23T11:30:23.150" v="94" actId="1076"/>
          <ac:picMkLst>
            <pc:docMk/>
            <pc:sldMk cId="3635746521" sldId="291"/>
            <ac:picMk id="9" creationId="{A3298622-AF05-41E6-ACB3-D29B80BBB4D0}"/>
          </ac:picMkLst>
        </pc:picChg>
      </pc:sldChg>
      <pc:sldChg chg="modSp mod">
        <pc:chgData name="Hana Baldová" userId="b3a0b8adc8082134" providerId="LiveId" clId="{8679C866-45E2-493B-87B2-A61A9FB01677}" dt="2025-06-23T11:34:42.927" v="128" actId="20577"/>
        <pc:sldMkLst>
          <pc:docMk/>
          <pc:sldMk cId="4224091354" sldId="297"/>
        </pc:sldMkLst>
        <pc:spChg chg="mod">
          <ac:chgData name="Hana Baldová" userId="b3a0b8adc8082134" providerId="LiveId" clId="{8679C866-45E2-493B-87B2-A61A9FB01677}" dt="2025-06-23T11:34:42.927" v="128" actId="20577"/>
          <ac:spMkLst>
            <pc:docMk/>
            <pc:sldMk cId="4224091354" sldId="297"/>
            <ac:spMk id="3" creationId="{C349C5C8-7306-450F-9809-8E85706DCA62}"/>
          </ac:spMkLst>
        </pc:spChg>
      </pc:sldChg>
      <pc:sldChg chg="modSp mod">
        <pc:chgData name="Hana Baldová" userId="b3a0b8adc8082134" providerId="LiveId" clId="{8679C866-45E2-493B-87B2-A61A9FB01677}" dt="2025-06-23T11:22:12.814" v="9" actId="20577"/>
        <pc:sldMkLst>
          <pc:docMk/>
          <pc:sldMk cId="417216358" sldId="300"/>
        </pc:sldMkLst>
        <pc:spChg chg="mod">
          <ac:chgData name="Hana Baldová" userId="b3a0b8adc8082134" providerId="LiveId" clId="{8679C866-45E2-493B-87B2-A61A9FB01677}" dt="2025-06-23T11:22:12.814" v="9" actId="20577"/>
          <ac:spMkLst>
            <pc:docMk/>
            <pc:sldMk cId="417216358" sldId="300"/>
            <ac:spMk id="177" creationId="{00000000-0000-0000-0000-000000000000}"/>
          </ac:spMkLst>
        </pc:spChg>
      </pc:sldChg>
      <pc:sldChg chg="modSp mod">
        <pc:chgData name="Hana Baldová" userId="b3a0b8adc8082134" providerId="LiveId" clId="{8679C866-45E2-493B-87B2-A61A9FB01677}" dt="2025-06-23T11:24:26.443" v="17" actId="14100"/>
        <pc:sldMkLst>
          <pc:docMk/>
          <pc:sldMk cId="185030292" sldId="302"/>
        </pc:sldMkLst>
        <pc:graphicFrameChg chg="mod modGraphic">
          <ac:chgData name="Hana Baldová" userId="b3a0b8adc8082134" providerId="LiveId" clId="{8679C866-45E2-493B-87B2-A61A9FB01677}" dt="2025-06-23T11:24:26.443" v="17" actId="14100"/>
          <ac:graphicFrameMkLst>
            <pc:docMk/>
            <pc:sldMk cId="185030292" sldId="302"/>
            <ac:graphicFrameMk id="4" creationId="{75302719-3206-4CD3-8C22-A412549C34BB}"/>
          </ac:graphicFrameMkLst>
        </pc:graphicFrameChg>
      </pc:sldChg>
      <pc:sldChg chg="addSp delSp modSp new mod ord">
        <pc:chgData name="Hana Baldová" userId="b3a0b8adc8082134" providerId="LiveId" clId="{8679C866-45E2-493B-87B2-A61A9FB01677}" dt="2025-06-25T14:26:17.074" v="758" actId="20577"/>
        <pc:sldMkLst>
          <pc:docMk/>
          <pc:sldMk cId="4047236914" sldId="303"/>
        </pc:sldMkLst>
        <pc:spChg chg="mod">
          <ac:chgData name="Hana Baldová" userId="b3a0b8adc8082134" providerId="LiveId" clId="{8679C866-45E2-493B-87B2-A61A9FB01677}" dt="2025-06-25T14:26:17.074" v="758" actId="20577"/>
          <ac:spMkLst>
            <pc:docMk/>
            <pc:sldMk cId="4047236914" sldId="303"/>
            <ac:spMk id="2" creationId="{6C290477-B41F-7EC1-AABA-4AB721B4C3B4}"/>
          </ac:spMkLst>
        </pc:spChg>
        <pc:spChg chg="del">
          <ac:chgData name="Hana Baldová" userId="b3a0b8adc8082134" providerId="LiveId" clId="{8679C866-45E2-493B-87B2-A61A9FB01677}" dt="2025-06-25T14:04:26.261" v="168"/>
          <ac:spMkLst>
            <pc:docMk/>
            <pc:sldMk cId="4047236914" sldId="303"/>
            <ac:spMk id="3" creationId="{E915DFC6-14E3-2DD7-9841-8668CD08E7A3}"/>
          </ac:spMkLst>
        </pc:spChg>
        <pc:spChg chg="add del mod">
          <ac:chgData name="Hana Baldová" userId="b3a0b8adc8082134" providerId="LiveId" clId="{8679C866-45E2-493B-87B2-A61A9FB01677}" dt="2025-06-25T14:04:40.602" v="169"/>
          <ac:spMkLst>
            <pc:docMk/>
            <pc:sldMk cId="4047236914" sldId="303"/>
            <ac:spMk id="4" creationId="{7A70873B-300A-FD08-665D-44C7DCA9B793}"/>
          </ac:spMkLst>
        </pc:spChg>
        <pc:spChg chg="add del mod">
          <ac:chgData name="Hana Baldová" userId="b3a0b8adc8082134" providerId="LiveId" clId="{8679C866-45E2-493B-87B2-A61A9FB01677}" dt="2025-06-25T14:04:53.137" v="170"/>
          <ac:spMkLst>
            <pc:docMk/>
            <pc:sldMk cId="4047236914" sldId="303"/>
            <ac:spMk id="5" creationId="{B8AED75C-0AE5-52BB-C823-8FE60B6CDF8E}"/>
          </ac:spMkLst>
        </pc:spChg>
        <pc:spChg chg="add del mod">
          <ac:chgData name="Hana Baldová" userId="b3a0b8adc8082134" providerId="LiveId" clId="{8679C866-45E2-493B-87B2-A61A9FB01677}" dt="2025-06-25T14:05:12.367" v="175"/>
          <ac:spMkLst>
            <pc:docMk/>
            <pc:sldMk cId="4047236914" sldId="303"/>
            <ac:spMk id="6" creationId="{9FFADF23-DC8D-03C6-AFCD-455119E5C106}"/>
          </ac:spMkLst>
        </pc:spChg>
        <pc:spChg chg="add mod">
          <ac:chgData name="Hana Baldová" userId="b3a0b8adc8082134" providerId="LiveId" clId="{8679C866-45E2-493B-87B2-A61A9FB01677}" dt="2025-06-25T14:05:12.332" v="174"/>
          <ac:spMkLst>
            <pc:docMk/>
            <pc:sldMk cId="4047236914" sldId="303"/>
            <ac:spMk id="7" creationId="{9F5C90FC-7316-79A0-5F6B-3E696AA505AB}"/>
          </ac:spMkLst>
        </pc:spChg>
        <pc:spChg chg="add">
          <ac:chgData name="Hana Baldová" userId="b3a0b8adc8082134" providerId="LiveId" clId="{8679C866-45E2-493B-87B2-A61A9FB01677}" dt="2025-06-25T14:08:01.719" v="196"/>
          <ac:spMkLst>
            <pc:docMk/>
            <pc:sldMk cId="4047236914" sldId="303"/>
            <ac:spMk id="12" creationId="{D59EE720-6B34-2CF0-E613-ABC1FB9E05DC}"/>
          </ac:spMkLst>
        </pc:spChg>
        <pc:spChg chg="add mod">
          <ac:chgData name="Hana Baldová" userId="b3a0b8adc8082134" providerId="LiveId" clId="{8679C866-45E2-493B-87B2-A61A9FB01677}" dt="2025-06-25T14:08:07.520" v="197"/>
          <ac:spMkLst>
            <pc:docMk/>
            <pc:sldMk cId="4047236914" sldId="303"/>
            <ac:spMk id="13" creationId="{B93D2415-44E3-FD9C-B96E-53C6F658274E}"/>
          </ac:spMkLst>
        </pc:spChg>
        <pc:spChg chg="add mod">
          <ac:chgData name="Hana Baldová" userId="b3a0b8adc8082134" providerId="LiveId" clId="{8679C866-45E2-493B-87B2-A61A9FB01677}" dt="2025-06-25T14:12:18.177" v="281" actId="20577"/>
          <ac:spMkLst>
            <pc:docMk/>
            <pc:sldMk cId="4047236914" sldId="303"/>
            <ac:spMk id="15" creationId="{65B31124-5C14-0351-8B69-30815E908418}"/>
          </ac:spMkLst>
        </pc:spChg>
        <pc:spChg chg="add del mod">
          <ac:chgData name="Hana Baldová" userId="b3a0b8adc8082134" providerId="LiveId" clId="{8679C866-45E2-493B-87B2-A61A9FB01677}" dt="2025-06-25T14:10:22.713" v="261"/>
          <ac:spMkLst>
            <pc:docMk/>
            <pc:sldMk cId="4047236914" sldId="303"/>
            <ac:spMk id="17" creationId="{316DB1F5-6DFB-FB36-7F44-51096D6A6CCE}"/>
          </ac:spMkLst>
        </pc:spChg>
        <pc:spChg chg="add mod">
          <ac:chgData name="Hana Baldová" userId="b3a0b8adc8082134" providerId="LiveId" clId="{8679C866-45E2-493B-87B2-A61A9FB01677}" dt="2025-06-25T14:10:21.188" v="259" actId="20577"/>
          <ac:spMkLst>
            <pc:docMk/>
            <pc:sldMk cId="4047236914" sldId="303"/>
            <ac:spMk id="18" creationId="{3CEFFBFB-2994-6AA6-47C6-7EF5BAC9703B}"/>
          </ac:spMkLst>
        </pc:spChg>
        <pc:spChg chg="add mod">
          <ac:chgData name="Hana Baldová" userId="b3a0b8adc8082134" providerId="LiveId" clId="{8679C866-45E2-493B-87B2-A61A9FB01677}" dt="2025-06-25T14:24:03.733" v="716" actId="20577"/>
          <ac:spMkLst>
            <pc:docMk/>
            <pc:sldMk cId="4047236914" sldId="303"/>
            <ac:spMk id="19" creationId="{09DB39F8-D7F7-196E-8F2B-BA7846963AB5}"/>
          </ac:spMkLst>
        </pc:spChg>
        <pc:picChg chg="add mod">
          <ac:chgData name="Hana Baldová" userId="b3a0b8adc8082134" providerId="LiveId" clId="{8679C866-45E2-493B-87B2-A61A9FB01677}" dt="2025-06-25T14:11:59.051" v="278" actId="14100"/>
          <ac:picMkLst>
            <pc:docMk/>
            <pc:sldMk cId="4047236914" sldId="303"/>
            <ac:picMk id="8" creationId="{EBDBFA6D-9E6B-B9A5-D93C-BD581F17F052}"/>
          </ac:picMkLst>
        </pc:picChg>
        <pc:picChg chg="add mod">
          <ac:chgData name="Hana Baldová" userId="b3a0b8adc8082134" providerId="LiveId" clId="{8679C866-45E2-493B-87B2-A61A9FB01677}" dt="2025-06-25T14:12:22.488" v="282" actId="14100"/>
          <ac:picMkLst>
            <pc:docMk/>
            <pc:sldMk cId="4047236914" sldId="303"/>
            <ac:picMk id="9" creationId="{125DD441-35B5-4C5E-348D-707BD91D3B88}"/>
          </ac:picMkLst>
        </pc:picChg>
        <pc:cxnChg chg="add mod">
          <ac:chgData name="Hana Baldová" userId="b3a0b8adc8082134" providerId="LiveId" clId="{8679C866-45E2-493B-87B2-A61A9FB01677}" dt="2025-06-25T14:07:09.188" v="194" actId="1076"/>
          <ac:cxnSpMkLst>
            <pc:docMk/>
            <pc:sldMk cId="4047236914" sldId="303"/>
            <ac:cxnSpMk id="11" creationId="{618C5259-CA91-A098-77B5-33E0B59F5348}"/>
          </ac:cxnSpMkLst>
        </pc:cxnChg>
      </pc:sldChg>
      <pc:sldChg chg="addSp delSp modSp new mod">
        <pc:chgData name="Hana Baldová" userId="b3a0b8adc8082134" providerId="LiveId" clId="{8679C866-45E2-493B-87B2-A61A9FB01677}" dt="2025-06-25T14:28:27.911" v="768" actId="20577"/>
        <pc:sldMkLst>
          <pc:docMk/>
          <pc:sldMk cId="3839378743" sldId="304"/>
        </pc:sldMkLst>
        <pc:spChg chg="mod">
          <ac:chgData name="Hana Baldová" userId="b3a0b8adc8082134" providerId="LiveId" clId="{8679C866-45E2-493B-87B2-A61A9FB01677}" dt="2025-06-25T14:26:24.761" v="766" actId="20577"/>
          <ac:spMkLst>
            <pc:docMk/>
            <pc:sldMk cId="3839378743" sldId="304"/>
            <ac:spMk id="2" creationId="{63026686-1B22-09C3-32BA-2CEBDF4300AD}"/>
          </ac:spMkLst>
        </pc:spChg>
        <pc:spChg chg="del">
          <ac:chgData name="Hana Baldová" userId="b3a0b8adc8082134" providerId="LiveId" clId="{8679C866-45E2-493B-87B2-A61A9FB01677}" dt="2025-06-25T14:14:39.566" v="374"/>
          <ac:spMkLst>
            <pc:docMk/>
            <pc:sldMk cId="3839378743" sldId="304"/>
            <ac:spMk id="3" creationId="{DF521D91-C100-6BE7-167F-87177A0A394A}"/>
          </ac:spMkLst>
        </pc:spChg>
        <pc:spChg chg="add mod">
          <ac:chgData name="Hana Baldová" userId="b3a0b8adc8082134" providerId="LiveId" clId="{8679C866-45E2-493B-87B2-A61A9FB01677}" dt="2025-06-25T14:14:57.597" v="377" actId="14100"/>
          <ac:spMkLst>
            <pc:docMk/>
            <pc:sldMk cId="3839378743" sldId="304"/>
            <ac:spMk id="5" creationId="{5752A254-2D3A-A3F7-1D3E-16AD265A8D23}"/>
          </ac:spMkLst>
        </pc:spChg>
        <pc:spChg chg="add">
          <ac:chgData name="Hana Baldová" userId="b3a0b8adc8082134" providerId="LiveId" clId="{8679C866-45E2-493B-87B2-A61A9FB01677}" dt="2025-06-25T14:15:08.548" v="378"/>
          <ac:spMkLst>
            <pc:docMk/>
            <pc:sldMk cId="3839378743" sldId="304"/>
            <ac:spMk id="6" creationId="{CFCADAD3-A20F-12F8-A02A-E3F65E9EC212}"/>
          </ac:spMkLst>
        </pc:spChg>
        <pc:spChg chg="add mod">
          <ac:chgData name="Hana Baldová" userId="b3a0b8adc8082134" providerId="LiveId" clId="{8679C866-45E2-493B-87B2-A61A9FB01677}" dt="2025-06-25T14:15:34.543" v="381" actId="14100"/>
          <ac:spMkLst>
            <pc:docMk/>
            <pc:sldMk cId="3839378743" sldId="304"/>
            <ac:spMk id="7" creationId="{83DAC6CD-F8FE-D1D5-1612-1C540BE9A86F}"/>
          </ac:spMkLst>
        </pc:spChg>
        <pc:spChg chg="add mod">
          <ac:chgData name="Hana Baldová" userId="b3a0b8adc8082134" providerId="LiveId" clId="{8679C866-45E2-493B-87B2-A61A9FB01677}" dt="2025-06-25T14:17:09.438" v="396"/>
          <ac:spMkLst>
            <pc:docMk/>
            <pc:sldMk cId="3839378743" sldId="304"/>
            <ac:spMk id="12" creationId="{334DB5F9-126A-2193-91AB-23BCBF3F71CA}"/>
          </ac:spMkLst>
        </pc:spChg>
        <pc:spChg chg="add mod">
          <ac:chgData name="Hana Baldová" userId="b3a0b8adc8082134" providerId="LiveId" clId="{8679C866-45E2-493B-87B2-A61A9FB01677}" dt="2025-06-25T14:17:49.717" v="407"/>
          <ac:spMkLst>
            <pc:docMk/>
            <pc:sldMk cId="3839378743" sldId="304"/>
            <ac:spMk id="13" creationId="{E31904D9-7480-E9C2-B8C4-34775D1069AA}"/>
          </ac:spMkLst>
        </pc:spChg>
        <pc:spChg chg="add mod">
          <ac:chgData name="Hana Baldová" userId="b3a0b8adc8082134" providerId="LiveId" clId="{8679C866-45E2-493B-87B2-A61A9FB01677}" dt="2025-06-25T14:28:27.911" v="768" actId="20577"/>
          <ac:spMkLst>
            <pc:docMk/>
            <pc:sldMk cId="3839378743" sldId="304"/>
            <ac:spMk id="14" creationId="{FE6C3387-9DED-5615-3473-B34E9EB76AFE}"/>
          </ac:spMkLst>
        </pc:spChg>
        <pc:spChg chg="add mod">
          <ac:chgData name="Hana Baldová" userId="b3a0b8adc8082134" providerId="LiveId" clId="{8679C866-45E2-493B-87B2-A61A9FB01677}" dt="2025-06-25T14:19:36.745" v="515"/>
          <ac:spMkLst>
            <pc:docMk/>
            <pc:sldMk cId="3839378743" sldId="304"/>
            <ac:spMk id="15" creationId="{59A20028-7E23-0023-C651-2F67691CDFCC}"/>
          </ac:spMkLst>
        </pc:spChg>
        <pc:picChg chg="add mod">
          <ac:chgData name="Hana Baldová" userId="b3a0b8adc8082134" providerId="LiveId" clId="{8679C866-45E2-493B-87B2-A61A9FB01677}" dt="2025-06-25T14:23:53.592" v="713" actId="14100"/>
          <ac:picMkLst>
            <pc:docMk/>
            <pc:sldMk cId="3839378743" sldId="304"/>
            <ac:picMk id="4" creationId="{4C5085D7-F76E-1CBA-6A50-3EB79704D9FA}"/>
          </ac:picMkLst>
        </pc:picChg>
        <pc:picChg chg="add del">
          <ac:chgData name="Hana Baldová" userId="b3a0b8adc8082134" providerId="LiveId" clId="{8679C866-45E2-493B-87B2-A61A9FB01677}" dt="2025-06-25T14:15:52.881" v="383" actId="478"/>
          <ac:picMkLst>
            <pc:docMk/>
            <pc:sldMk cId="3839378743" sldId="304"/>
            <ac:picMk id="8" creationId="{A4A1CA84-FD89-37F1-FD97-81DA463FDF3E}"/>
          </ac:picMkLst>
        </pc:picChg>
        <pc:picChg chg="add mod">
          <ac:chgData name="Hana Baldová" userId="b3a0b8adc8082134" providerId="LiveId" clId="{8679C866-45E2-493B-87B2-A61A9FB01677}" dt="2025-06-25T14:23:39.326" v="708" actId="1076"/>
          <ac:picMkLst>
            <pc:docMk/>
            <pc:sldMk cId="3839378743" sldId="304"/>
            <ac:picMk id="9" creationId="{25873643-F337-DD8B-39EC-DE21AF87EA4C}"/>
          </ac:picMkLst>
        </pc:picChg>
        <pc:picChg chg="add mod">
          <ac:chgData name="Hana Baldová" userId="b3a0b8adc8082134" providerId="LiveId" clId="{8679C866-45E2-493B-87B2-A61A9FB01677}" dt="2025-06-25T14:23:41.512" v="709" actId="1076"/>
          <ac:picMkLst>
            <pc:docMk/>
            <pc:sldMk cId="3839378743" sldId="304"/>
            <ac:picMk id="10" creationId="{44F40751-3D2D-D9DF-C27D-30F191D75023}"/>
          </ac:picMkLst>
        </pc:picChg>
        <pc:picChg chg="add del mod">
          <ac:chgData name="Hana Baldová" userId="b3a0b8adc8082134" providerId="LiveId" clId="{8679C866-45E2-493B-87B2-A61A9FB01677}" dt="2025-06-25T14:19:28.038" v="514" actId="478"/>
          <ac:picMkLst>
            <pc:docMk/>
            <pc:sldMk cId="3839378743" sldId="304"/>
            <ac:picMk id="11" creationId="{ECD5A85F-93CA-2173-E0B9-974619472968}"/>
          </ac:picMkLst>
        </pc:picChg>
        <pc:picChg chg="add mod">
          <ac:chgData name="Hana Baldová" userId="b3a0b8adc8082134" providerId="LiveId" clId="{8679C866-45E2-493B-87B2-A61A9FB01677}" dt="2025-06-25T14:23:49.889" v="712" actId="14100"/>
          <ac:picMkLst>
            <pc:docMk/>
            <pc:sldMk cId="3839378743" sldId="304"/>
            <ac:picMk id="16" creationId="{A747F48B-A47C-FBF9-C098-01E660F23102}"/>
          </ac:picMkLst>
        </pc:picChg>
      </pc:sldChg>
      <pc:sldChg chg="modSp new mod ord">
        <pc:chgData name="Hana Baldová" userId="b3a0b8adc8082134" providerId="LiveId" clId="{8679C866-45E2-493B-87B2-A61A9FB01677}" dt="2025-06-25T14:38:09.273" v="1089" actId="27636"/>
        <pc:sldMkLst>
          <pc:docMk/>
          <pc:sldMk cId="1722814237" sldId="305"/>
        </pc:sldMkLst>
        <pc:spChg chg="mod">
          <ac:chgData name="Hana Baldová" userId="b3a0b8adc8082134" providerId="LiveId" clId="{8679C866-45E2-493B-87B2-A61A9FB01677}" dt="2025-06-25T14:31:06.645" v="821" actId="20577"/>
          <ac:spMkLst>
            <pc:docMk/>
            <pc:sldMk cId="1722814237" sldId="305"/>
            <ac:spMk id="2" creationId="{87F77A67-33CC-0000-CBBE-070B4D0769D2}"/>
          </ac:spMkLst>
        </pc:spChg>
        <pc:spChg chg="mod">
          <ac:chgData name="Hana Baldová" userId="b3a0b8adc8082134" providerId="LiveId" clId="{8679C866-45E2-493B-87B2-A61A9FB01677}" dt="2025-06-25T14:38:09.273" v="1089" actId="27636"/>
          <ac:spMkLst>
            <pc:docMk/>
            <pc:sldMk cId="1722814237" sldId="305"/>
            <ac:spMk id="3" creationId="{2B00E3AF-45FF-E851-0DD0-E9BC98B4FFAC}"/>
          </ac:spMkLst>
        </pc:spChg>
      </pc:sldChg>
      <pc:sldChg chg="modSp new mod">
        <pc:chgData name="Hana Baldová" userId="b3a0b8adc8082134" providerId="LiveId" clId="{8679C866-45E2-493B-87B2-A61A9FB01677}" dt="2025-06-25T14:51:49.199" v="1481" actId="113"/>
        <pc:sldMkLst>
          <pc:docMk/>
          <pc:sldMk cId="1912662969" sldId="306"/>
        </pc:sldMkLst>
        <pc:spChg chg="mod">
          <ac:chgData name="Hana Baldová" userId="b3a0b8adc8082134" providerId="LiveId" clId="{8679C866-45E2-493B-87B2-A61A9FB01677}" dt="2025-06-25T14:51:49.199" v="1481" actId="113"/>
          <ac:spMkLst>
            <pc:docMk/>
            <pc:sldMk cId="1912662969" sldId="306"/>
            <ac:spMk id="2" creationId="{1CE2CB0C-546E-F628-7E8F-5F7D961843AC}"/>
          </ac:spMkLst>
        </pc:spChg>
        <pc:spChg chg="mod">
          <ac:chgData name="Hana Baldová" userId="b3a0b8adc8082134" providerId="LiveId" clId="{8679C866-45E2-493B-87B2-A61A9FB01677}" dt="2025-06-25T14:51:40.239" v="1480" actId="14100"/>
          <ac:spMkLst>
            <pc:docMk/>
            <pc:sldMk cId="1912662969" sldId="306"/>
            <ac:spMk id="3" creationId="{7CDC62C3-9CE5-0F63-829A-9762B24074BD}"/>
          </ac:spMkLst>
        </pc:spChg>
      </pc:sldChg>
      <pc:sldChg chg="addSp delSp modSp new mod ord">
        <pc:chgData name="Hana Baldová" userId="b3a0b8adc8082134" providerId="LiveId" clId="{8679C866-45E2-493B-87B2-A61A9FB01677}" dt="2025-06-25T15:21:15.909" v="2130" actId="14100"/>
        <pc:sldMkLst>
          <pc:docMk/>
          <pc:sldMk cId="3090929353" sldId="307"/>
        </pc:sldMkLst>
        <pc:spChg chg="mod">
          <ac:chgData name="Hana Baldová" userId="b3a0b8adc8082134" providerId="LiveId" clId="{8679C866-45E2-493B-87B2-A61A9FB01677}" dt="2025-06-25T15:20:17.701" v="2124" actId="14100"/>
          <ac:spMkLst>
            <pc:docMk/>
            <pc:sldMk cId="3090929353" sldId="307"/>
            <ac:spMk id="2" creationId="{5AC1FD44-EAA6-B252-2E11-BC64BF539E44}"/>
          </ac:spMkLst>
        </pc:spChg>
        <pc:spChg chg="del">
          <ac:chgData name="Hana Baldová" userId="b3a0b8adc8082134" providerId="LiveId" clId="{8679C866-45E2-493B-87B2-A61A9FB01677}" dt="2025-06-25T15:00:17.375" v="1486" actId="3680"/>
          <ac:spMkLst>
            <pc:docMk/>
            <pc:sldMk cId="3090929353" sldId="307"/>
            <ac:spMk id="3" creationId="{BA4FC70B-E46D-811C-670C-8C7B6D241F87}"/>
          </ac:spMkLst>
        </pc:spChg>
        <pc:graphicFrameChg chg="add mod ord modGraphic">
          <ac:chgData name="Hana Baldová" userId="b3a0b8adc8082134" providerId="LiveId" clId="{8679C866-45E2-493B-87B2-A61A9FB01677}" dt="2025-06-25T15:21:15.909" v="2130" actId="14100"/>
          <ac:graphicFrameMkLst>
            <pc:docMk/>
            <pc:sldMk cId="3090929353" sldId="307"/>
            <ac:graphicFrameMk id="4" creationId="{8C4F52F4-E156-F3E5-9D1F-A7D05E738F79}"/>
          </ac:graphicFrameMkLst>
        </pc:graphicFrameChg>
      </pc:sldChg>
      <pc:sldChg chg="addSp delSp modSp new mod">
        <pc:chgData name="Hana Baldová" userId="b3a0b8adc8082134" providerId="LiveId" clId="{8679C866-45E2-493B-87B2-A61A9FB01677}" dt="2025-06-25T15:35:40.243" v="2344" actId="14100"/>
        <pc:sldMkLst>
          <pc:docMk/>
          <pc:sldMk cId="4185803392" sldId="308"/>
        </pc:sldMkLst>
        <pc:spChg chg="mod">
          <ac:chgData name="Hana Baldová" userId="b3a0b8adc8082134" providerId="LiveId" clId="{8679C866-45E2-493B-87B2-A61A9FB01677}" dt="2025-06-25T15:35:31.983" v="2342" actId="113"/>
          <ac:spMkLst>
            <pc:docMk/>
            <pc:sldMk cId="4185803392" sldId="308"/>
            <ac:spMk id="2" creationId="{A941C095-BEB4-37BB-2980-5992BEE8EED8}"/>
          </ac:spMkLst>
        </pc:spChg>
        <pc:spChg chg="mod">
          <ac:chgData name="Hana Baldová" userId="b3a0b8adc8082134" providerId="LiveId" clId="{8679C866-45E2-493B-87B2-A61A9FB01677}" dt="2025-06-25T15:35:40.243" v="2344" actId="14100"/>
          <ac:spMkLst>
            <pc:docMk/>
            <pc:sldMk cId="4185803392" sldId="308"/>
            <ac:spMk id="3" creationId="{3B704F76-7786-925D-6AC9-A1A8806AAB06}"/>
          </ac:spMkLst>
        </pc:spChg>
        <pc:picChg chg="add del mod">
          <ac:chgData name="Hana Baldová" userId="b3a0b8adc8082134" providerId="LiveId" clId="{8679C866-45E2-493B-87B2-A61A9FB01677}" dt="2025-06-25T15:33:38.641" v="2329" actId="478"/>
          <ac:picMkLst>
            <pc:docMk/>
            <pc:sldMk cId="4185803392" sldId="308"/>
            <ac:picMk id="4" creationId="{1BC5A8D8-06CE-8FAC-9723-1F61949C3FA0}"/>
          </ac:picMkLst>
        </pc:picChg>
        <pc:picChg chg="add mod">
          <ac:chgData name="Hana Baldová" userId="b3a0b8adc8082134" providerId="LiveId" clId="{8679C866-45E2-493B-87B2-A61A9FB01677}" dt="2025-06-25T15:30:11.529" v="2273" actId="14100"/>
          <ac:picMkLst>
            <pc:docMk/>
            <pc:sldMk cId="4185803392" sldId="308"/>
            <ac:picMk id="5" creationId="{84D40DAD-50E0-2198-76D1-FAF767031B04}"/>
          </ac:picMkLst>
        </pc:picChg>
        <pc:picChg chg="add mod">
          <ac:chgData name="Hana Baldová" userId="b3a0b8adc8082134" providerId="LiveId" clId="{8679C866-45E2-493B-87B2-A61A9FB01677}" dt="2025-06-25T15:33:55.788" v="2334" actId="14100"/>
          <ac:picMkLst>
            <pc:docMk/>
            <pc:sldMk cId="4185803392" sldId="308"/>
            <ac:picMk id="6" creationId="{FC94E8C1-2E47-4798-E900-231F1ED655BD}"/>
          </ac:picMkLst>
        </pc:picChg>
      </pc:sldChg>
      <pc:sldChg chg="addSp delSp modSp new mod">
        <pc:chgData name="Hana Baldová" userId="b3a0b8adc8082134" providerId="LiveId" clId="{8679C866-45E2-493B-87B2-A61A9FB01677}" dt="2025-06-25T15:41:44.950" v="2496" actId="5793"/>
        <pc:sldMkLst>
          <pc:docMk/>
          <pc:sldMk cId="3592782033" sldId="309"/>
        </pc:sldMkLst>
        <pc:spChg chg="mod">
          <ac:chgData name="Hana Baldová" userId="b3a0b8adc8082134" providerId="LiveId" clId="{8679C866-45E2-493B-87B2-A61A9FB01677}" dt="2025-06-25T15:37:03.876" v="2384" actId="113"/>
          <ac:spMkLst>
            <pc:docMk/>
            <pc:sldMk cId="3592782033" sldId="309"/>
            <ac:spMk id="2" creationId="{773E4CE1-6642-A2CD-FCFD-DEB5822CE2F1}"/>
          </ac:spMkLst>
        </pc:spChg>
        <pc:spChg chg="mod">
          <ac:chgData name="Hana Baldová" userId="b3a0b8adc8082134" providerId="LiveId" clId="{8679C866-45E2-493B-87B2-A61A9FB01677}" dt="2025-06-25T15:41:44.950" v="2496" actId="5793"/>
          <ac:spMkLst>
            <pc:docMk/>
            <pc:sldMk cId="3592782033" sldId="309"/>
            <ac:spMk id="3" creationId="{555CEB43-0364-8D44-F4A1-9FCA5D4A4AF0}"/>
          </ac:spMkLst>
        </pc:spChg>
        <pc:picChg chg="add del mod">
          <ac:chgData name="Hana Baldová" userId="b3a0b8adc8082134" providerId="LiveId" clId="{8679C866-45E2-493B-87B2-A61A9FB01677}" dt="2025-06-25T15:39:23.494" v="2482" actId="21"/>
          <ac:picMkLst>
            <pc:docMk/>
            <pc:sldMk cId="3592782033" sldId="309"/>
            <ac:picMk id="5" creationId="{3B2C3BC6-A8CD-F1CA-2099-1B2724A7C437}"/>
          </ac:picMkLst>
        </pc:picChg>
        <pc:picChg chg="add del">
          <ac:chgData name="Hana Baldová" userId="b3a0b8adc8082134" providerId="LiveId" clId="{8679C866-45E2-493B-87B2-A61A9FB01677}" dt="2025-06-25T15:40:13.030" v="2484" actId="478"/>
          <ac:picMkLst>
            <pc:docMk/>
            <pc:sldMk cId="3592782033" sldId="309"/>
            <ac:picMk id="6" creationId="{9D26EA4B-6120-1741-8D7A-FA96594531AD}"/>
          </ac:picMkLst>
        </pc:picChg>
        <pc:picChg chg="add mod">
          <ac:chgData name="Hana Baldová" userId="b3a0b8adc8082134" providerId="LiveId" clId="{8679C866-45E2-493B-87B2-A61A9FB01677}" dt="2025-06-25T15:40:38.687" v="2490" actId="1076"/>
          <ac:picMkLst>
            <pc:docMk/>
            <pc:sldMk cId="3592782033" sldId="309"/>
            <ac:picMk id="7" creationId="{2782391F-9C6D-9161-2AD8-84AE28709090}"/>
          </ac:picMkLst>
        </pc:picChg>
        <pc:picChg chg="add mod">
          <ac:chgData name="Hana Baldová" userId="b3a0b8adc8082134" providerId="LiveId" clId="{8679C866-45E2-493B-87B2-A61A9FB01677}" dt="2025-06-25T15:41:36.120" v="2495" actId="14100"/>
          <ac:picMkLst>
            <pc:docMk/>
            <pc:sldMk cId="3592782033" sldId="309"/>
            <ac:picMk id="8" creationId="{E47EBD0F-48F5-F5D4-F708-29CD724F138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Prodej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D8-4AFA-9FBC-65445ACBAB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3D8-4AFA-9FBC-65445ACBAB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D8-4AFA-9FBC-65445ACBAB2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3D8-4AFA-9FBC-65445ACBAB2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3D8-4AFA-9FBC-65445ACBAB2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3D8-4AFA-9FBC-65445ACBAB2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3D8-4AFA-9FBC-65445ACBAB2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3D8-4AFA-9FBC-65445ACBAB2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List1!$A$2:$A$5</c:f>
              <c:strCache>
                <c:ptCount val="4"/>
                <c:pt idx="0">
                  <c:v>AB</c:v>
                </c:pt>
                <c:pt idx="1">
                  <c:v>C</c:v>
                </c:pt>
                <c:pt idx="2">
                  <c:v>D</c:v>
                </c:pt>
                <c:pt idx="3">
                  <c:v>F</c:v>
                </c:pt>
              </c:strCache>
            </c:strRef>
          </c:cat>
          <c:val>
            <c:numRef>
              <c:f>List1!$B$2:$B$5</c:f>
              <c:numCache>
                <c:formatCode>#,##0</c:formatCode>
                <c:ptCount val="4"/>
                <c:pt idx="0">
                  <c:v>10001</c:v>
                </c:pt>
                <c:pt idx="1">
                  <c:v>6607</c:v>
                </c:pt>
                <c:pt idx="2">
                  <c:v>7324</c:v>
                </c:pt>
                <c:pt idx="3">
                  <c:v>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D8-4AFA-9FBC-65445ACBAB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17fdc34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3617fdc34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85374c00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85374c00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85374c00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85374c00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496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7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85374c0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85374c0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54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102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7fdc34f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3617fdc34f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94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3986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7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8642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240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322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81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52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40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485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4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8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9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29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248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7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76118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303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hanca1605/WoodQual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2589213" y="1734532"/>
            <a:ext cx="6884725" cy="169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262626"/>
              </a:buClr>
              <a:buSzPts val="3600"/>
            </a:pPr>
            <a:r>
              <a:rPr lang="cs-CZ" sz="3600" b="1" dirty="0">
                <a:sym typeface="Quattrocento Sans"/>
              </a:rPr>
              <a:t>APLIKACE PRO HODNOCENÍ KVALITY DŘEVA ZALOŽENÁ </a:t>
            </a:r>
            <a:br>
              <a:rPr lang="cs-CZ" sz="3600" b="1" dirty="0">
                <a:sym typeface="Quattrocento Sans"/>
              </a:rPr>
            </a:br>
            <a:r>
              <a:rPr lang="cs-CZ" sz="3600" b="1" dirty="0">
                <a:sym typeface="Quattrocento Sans"/>
              </a:rPr>
              <a:t>NA STROJOVÉM UČENÍ</a:t>
            </a:r>
            <a:endParaRPr lang="cs-CZ" sz="3600" b="1" dirty="0">
              <a:sym typeface="Arial"/>
            </a:endParaRPr>
          </a:p>
        </p:txBody>
      </p:sp>
      <p:sp>
        <p:nvSpPr>
          <p:cNvPr id="165" name="Google Shape;165;p1"/>
          <p:cNvSpPr txBox="1">
            <a:spLocks noGrp="1"/>
          </p:cNvSpPr>
          <p:nvPr>
            <p:ph type="subTitle" idx="1"/>
          </p:nvPr>
        </p:nvSpPr>
        <p:spPr>
          <a:xfrm>
            <a:off x="2589213" y="3564572"/>
            <a:ext cx="3068320" cy="169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cs-CZ" dirty="0"/>
              <a:t>Hana Baldová,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dirty="0"/>
              <a:t>Anton </a:t>
            </a:r>
            <a:r>
              <a:rPr lang="cs-CZ" dirty="0" err="1"/>
              <a:t>Mazhara</a:t>
            </a:r>
            <a:r>
              <a:rPr lang="cs-CZ" dirty="0"/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dirty="0"/>
              <a:t>Andrea Šimerová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dirty="0"/>
              <a:t>27. 06. 2025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DEC46AE-283C-48B1-8338-B2326DC6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15" y="3564572"/>
            <a:ext cx="4936285" cy="3293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7fdc34f1_0_8"/>
          <p:cNvSpPr txBox="1">
            <a:spLocks noGrp="1"/>
          </p:cNvSpPr>
          <p:nvPr>
            <p:ph type="title"/>
          </p:nvPr>
        </p:nvSpPr>
        <p:spPr>
          <a:xfrm>
            <a:off x="850900" y="829732"/>
            <a:ext cx="10490198" cy="79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UKÁZKY KVALITY DŘEVA F – 2 POHLEDY</a:t>
            </a:r>
            <a:endParaRPr dirty="0"/>
          </a:p>
        </p:txBody>
      </p:sp>
      <p:pic>
        <p:nvPicPr>
          <p:cNvPr id="209" name="Google Shape;209;g3617fdc34f1_0_8" title="0074_F_SM_F_4000_2300_2070_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435" y="1627566"/>
            <a:ext cx="4433774" cy="46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617fdc34f1_0_8" title="0074_F_SM_F_4000_2300_2070_V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2793" y="1627566"/>
            <a:ext cx="4584569" cy="460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PŘÍPRAVA DAT, NÁVRH TYPU MODELU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Práce v </a:t>
            </a:r>
            <a:r>
              <a:rPr lang="cs-CZ" sz="1900" dirty="0" err="1">
                <a:solidFill>
                  <a:schemeClr val="dk1"/>
                </a:solidFill>
              </a:rPr>
              <a:t>GoogleColab</a:t>
            </a:r>
            <a:r>
              <a:rPr lang="cs-CZ" sz="1900" dirty="0">
                <a:solidFill>
                  <a:schemeClr val="dk1"/>
                </a:solidFill>
              </a:rPr>
              <a:t>.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Kontrola </a:t>
            </a:r>
            <a:r>
              <a:rPr lang="cs-CZ" sz="1900" b="1" dirty="0" err="1">
                <a:solidFill>
                  <a:schemeClr val="dk1"/>
                </a:solidFill>
              </a:rPr>
              <a:t>datasetu</a:t>
            </a:r>
            <a:r>
              <a:rPr lang="cs-CZ" sz="1900" b="1" dirty="0">
                <a:solidFill>
                  <a:schemeClr val="dk1"/>
                </a:solidFill>
              </a:rPr>
              <a:t>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 </a:t>
            </a:r>
            <a:r>
              <a:rPr lang="cs-CZ" sz="1900" dirty="0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cs-CZ" sz="1900" dirty="0">
                <a:solidFill>
                  <a:schemeClr val="accent2"/>
                </a:solidFill>
              </a:rPr>
              <a:t>alezení chybějících hodnot </a:t>
            </a:r>
            <a:r>
              <a:rPr lang="cs-CZ" sz="1900" dirty="0">
                <a:solidFill>
                  <a:schemeClr val="dk1"/>
                </a:solidFill>
              </a:rPr>
              <a:t>– lichý počet fotografií u kategorie </a:t>
            </a:r>
            <a:r>
              <a:rPr lang="cs-CZ" sz="1900" b="1" dirty="0">
                <a:solidFill>
                  <a:schemeClr val="dk1"/>
                </a:solidFill>
              </a:rPr>
              <a:t>AB a C 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Pro analýzu kvality dřeva jsme použili</a:t>
            </a:r>
            <a:r>
              <a:rPr lang="cs-CZ" sz="1900" dirty="0">
                <a:solidFill>
                  <a:schemeClr val="dk1"/>
                </a:solidFill>
              </a:rPr>
              <a:t>: </a:t>
            </a:r>
            <a:endParaRPr sz="1900" dirty="0"/>
          </a:p>
          <a:p>
            <a:pPr marL="914400" lvl="1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accent6">
                    <a:lumMod val="75000"/>
                  </a:schemeClr>
                </a:solidFill>
              </a:rPr>
              <a:t>Konvoluční neuronové sítě (CNN)</a:t>
            </a:r>
            <a:r>
              <a:rPr lang="cs-CZ" sz="1900" dirty="0">
                <a:solidFill>
                  <a:schemeClr val="dk1"/>
                </a:solidFill>
              </a:rPr>
              <a:t>,</a:t>
            </a:r>
            <a:endParaRPr sz="1900" dirty="0"/>
          </a:p>
          <a:p>
            <a:pPr marL="914400" lvl="1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Klasifikaci kvality podle zákonných skupin a</a:t>
            </a:r>
            <a:endParaRPr sz="1900" dirty="0"/>
          </a:p>
          <a:p>
            <a:pPr marL="914400" lvl="1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Předzpracování obrazu </a:t>
            </a:r>
            <a:r>
              <a:rPr lang="cs-CZ" sz="1900" dirty="0">
                <a:solidFill>
                  <a:schemeClr val="dk1"/>
                </a:solidFill>
              </a:rPr>
              <a:t>, tj. korekce, což zlepšuje následné analýzy a klasifikace.</a:t>
            </a:r>
            <a:endParaRPr sz="1900"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E139E0EB-EBD4-4D74-838C-61319D75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88" y="4842934"/>
            <a:ext cx="1303867" cy="1303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CBA1A7-50DA-490E-9D69-7604CD4D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4000" b="1" dirty="0"/>
              <a:t>GIT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E2EA879-0FAC-4BAB-B860-B06ECAD12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2000" dirty="0"/>
              <a:t> </a:t>
            </a:r>
            <a:r>
              <a:rPr lang="cs-CZ" sz="2000" dirty="0">
                <a:solidFill>
                  <a:schemeClr val="tx1"/>
                </a:solidFill>
              </a:rPr>
              <a:t>Na GIT je umístěn pouze finální kód našeho modelu, včetně dalších zkušebních notebooků v </a:t>
            </a:r>
            <a:r>
              <a:rPr lang="cs-CZ" sz="2000" dirty="0" err="1">
                <a:solidFill>
                  <a:schemeClr val="tx1"/>
                </a:solidFill>
              </a:rPr>
              <a:t>GoogleColab</a:t>
            </a:r>
            <a:r>
              <a:rPr lang="cs-CZ" sz="20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2000" dirty="0">
                <a:solidFill>
                  <a:schemeClr val="tx1"/>
                </a:solidFill>
              </a:rPr>
              <a:t> Používané </a:t>
            </a:r>
            <a:r>
              <a:rPr lang="cs-CZ" sz="2000" dirty="0" err="1">
                <a:solidFill>
                  <a:schemeClr val="tx1"/>
                </a:solidFill>
              </a:rPr>
              <a:t>datasety</a:t>
            </a:r>
            <a:r>
              <a:rPr lang="cs-CZ" sz="2000" dirty="0">
                <a:solidFill>
                  <a:schemeClr val="tx1"/>
                </a:solidFill>
              </a:rPr>
              <a:t> není možné z důvodu komerčního využití sdílet, protože se jedná o dlouhodobý strategický projekt Západočeské Univerzity v Plzni, který startuje v červenci roku 2025.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2000" dirty="0">
                <a:solidFill>
                  <a:schemeClr val="accent6"/>
                </a:solidFill>
              </a:rPr>
              <a:t>Odkaz na GIT</a:t>
            </a:r>
            <a:r>
              <a:rPr lang="cs-CZ" sz="2000" dirty="0">
                <a:solidFill>
                  <a:schemeClr val="tx1"/>
                </a:solidFill>
              </a:rPr>
              <a:t>: </a:t>
            </a:r>
            <a:r>
              <a:rPr lang="cs-CZ" sz="2000" dirty="0">
                <a:solidFill>
                  <a:schemeClr val="tx1"/>
                </a:solidFill>
                <a:hlinkClick r:id="rId2"/>
              </a:rPr>
              <a:t>https://github.com/hanca1605/WoodQuality</a:t>
            </a:r>
            <a:r>
              <a:rPr lang="cs-CZ" sz="20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cs-CZ" dirty="0"/>
          </a:p>
          <a:p>
            <a:pPr>
              <a:buFont typeface="Wingdings" panose="05000000000000000000" pitchFamily="2" charset="2"/>
              <a:buChar char="Ø"/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5F04EAF-82CF-4FC5-8788-B7D27B97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14" y="5006419"/>
            <a:ext cx="1215272" cy="12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7fdc34f1_0_15"/>
          <p:cNvSpPr txBox="1">
            <a:spLocks noGrp="1"/>
          </p:cNvSpPr>
          <p:nvPr>
            <p:ph type="title"/>
          </p:nvPr>
        </p:nvSpPr>
        <p:spPr>
          <a:xfrm>
            <a:off x="603315" y="904971"/>
            <a:ext cx="10421776" cy="100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DVA POHLEDY PRO JEDEN VÝSTUP</a:t>
            </a:r>
            <a:endParaRPr b="1" dirty="0"/>
          </a:p>
        </p:txBody>
      </p:sp>
      <p:pic>
        <p:nvPicPr>
          <p:cNvPr id="222" name="Google Shape;222;g3617fdc34f1_0_15" title="2 pics for 1 classification.jpg"/>
          <p:cNvPicPr preferRelativeResize="0"/>
          <p:nvPr/>
        </p:nvPicPr>
        <p:blipFill rotWithShape="1">
          <a:blip r:embed="rId3">
            <a:alphaModFix/>
          </a:blip>
          <a:srcRect l="23737" t="12816" r="27256" b="26957"/>
          <a:stretch/>
        </p:blipFill>
        <p:spPr>
          <a:xfrm>
            <a:off x="1114268" y="2251796"/>
            <a:ext cx="4918726" cy="3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617fdc34f1_0_15" title="Screenshot 2025-06-05 114741.png"/>
          <p:cNvPicPr preferRelativeResize="0"/>
          <p:nvPr/>
        </p:nvPicPr>
        <p:blipFill rotWithShape="1">
          <a:blip r:embed="rId4">
            <a:alphaModFix/>
          </a:blip>
          <a:srcRect t="7846" r="21116"/>
          <a:stretch/>
        </p:blipFill>
        <p:spPr>
          <a:xfrm>
            <a:off x="6459105" y="1619054"/>
            <a:ext cx="4837349" cy="519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290477-B41F-7EC1-AABA-4AB721B4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KVALITA NEBO OBSAH? KVALITA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D59EE720-6B34-2CF0-E613-ABC1FB9E0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B93D2415-44E3-FD9C-B96E-53C6F6582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B31124-5C14-0351-8B69-30815E908418}"/>
              </a:ext>
            </a:extLst>
          </p:cNvPr>
          <p:cNvSpPr txBox="1"/>
          <p:nvPr/>
        </p:nvSpPr>
        <p:spPr>
          <a:xfrm>
            <a:off x="2685448" y="2731144"/>
            <a:ext cx="5871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původní obrázek</a:t>
            </a:r>
            <a:endParaRPr lang="cs-CZ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16;p25">
            <a:extLst>
              <a:ext uri="{FF2B5EF4-FFF2-40B4-BE49-F238E27FC236}">
                <a16:creationId xmlns:a16="http://schemas.microsoft.com/office/drawing/2014/main" id="{0F5D680E-2BAC-4270-A987-B914435D6C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1" y="2556932"/>
            <a:ext cx="9601196" cy="71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Možnost je zachránit kvalitu, tj. výstřižek podle vstupu neuronových sítí.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1318C74D-4896-4452-84C1-29B95D50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84" y="3276600"/>
            <a:ext cx="4082951" cy="2468985"/>
          </a:xfrm>
          <a:prstGeom prst="rect">
            <a:avLst/>
          </a:prstGeom>
        </p:spPr>
      </p:pic>
      <p:pic>
        <p:nvPicPr>
          <p:cNvPr id="17" name="Zástupný obsah 7">
            <a:extLst>
              <a:ext uri="{FF2B5EF4-FFF2-40B4-BE49-F238E27FC236}">
                <a16:creationId xmlns:a16="http://schemas.microsoft.com/office/drawing/2014/main" id="{31225BBB-BBAF-46FA-8269-9D8EAB61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863" y="3276599"/>
            <a:ext cx="2468984" cy="2468984"/>
          </a:xfrm>
          <a:prstGeom prst="rect">
            <a:avLst/>
          </a:prstGeom>
        </p:spPr>
      </p:pic>
      <p:sp>
        <p:nvSpPr>
          <p:cNvPr id="20" name="Google Shape;194;p4">
            <a:extLst>
              <a:ext uri="{FF2B5EF4-FFF2-40B4-BE49-F238E27FC236}">
                <a16:creationId xmlns:a16="http://schemas.microsoft.com/office/drawing/2014/main" id="{F1E1227A-8C4A-48C7-AA76-BEA6C4763CF7}"/>
              </a:ext>
            </a:extLst>
          </p:cNvPr>
          <p:cNvSpPr txBox="1"/>
          <p:nvPr/>
        </p:nvSpPr>
        <p:spPr>
          <a:xfrm>
            <a:off x="2528559" y="5780893"/>
            <a:ext cx="2209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Původní obrázek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4;p4">
            <a:extLst>
              <a:ext uri="{FF2B5EF4-FFF2-40B4-BE49-F238E27FC236}">
                <a16:creationId xmlns:a16="http://schemas.microsoft.com/office/drawing/2014/main" id="{87A4C0E5-4038-4901-88BE-3DBCB400C654}"/>
              </a:ext>
            </a:extLst>
          </p:cNvPr>
          <p:cNvSpPr txBox="1"/>
          <p:nvPr/>
        </p:nvSpPr>
        <p:spPr>
          <a:xfrm>
            <a:off x="7724455" y="5781661"/>
            <a:ext cx="2209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Výstřižek 299 x 299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4646C580-974F-45E3-AC25-C21C33177F23}"/>
              </a:ext>
            </a:extLst>
          </p:cNvPr>
          <p:cNvSpPr/>
          <p:nvPr/>
        </p:nvSpPr>
        <p:spPr>
          <a:xfrm>
            <a:off x="5885468" y="4039054"/>
            <a:ext cx="1498862" cy="6221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72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290477-B41F-7EC1-AABA-4AB721B4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KVALITA NEBO OBSAH? OBSAH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D59EE720-6B34-2CF0-E613-ABC1FB9E0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B93D2415-44E3-FD9C-B96E-53C6F6582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B31124-5C14-0351-8B69-30815E908418}"/>
              </a:ext>
            </a:extLst>
          </p:cNvPr>
          <p:cNvSpPr txBox="1"/>
          <p:nvPr/>
        </p:nvSpPr>
        <p:spPr>
          <a:xfrm>
            <a:off x="2685448" y="2731144"/>
            <a:ext cx="5871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původní obrázek</a:t>
            </a:r>
            <a:endParaRPr lang="cs-CZ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94;p4">
            <a:extLst>
              <a:ext uri="{FF2B5EF4-FFF2-40B4-BE49-F238E27FC236}">
                <a16:creationId xmlns:a16="http://schemas.microsoft.com/office/drawing/2014/main" id="{F1E1227A-8C4A-48C7-AA76-BEA6C4763CF7}"/>
              </a:ext>
            </a:extLst>
          </p:cNvPr>
          <p:cNvSpPr txBox="1"/>
          <p:nvPr/>
        </p:nvSpPr>
        <p:spPr>
          <a:xfrm>
            <a:off x="1370967" y="5363682"/>
            <a:ext cx="2209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Původní obrázek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4;p4">
            <a:extLst>
              <a:ext uri="{FF2B5EF4-FFF2-40B4-BE49-F238E27FC236}">
                <a16:creationId xmlns:a16="http://schemas.microsoft.com/office/drawing/2014/main" id="{87A4C0E5-4038-4901-88BE-3DBCB400C654}"/>
              </a:ext>
            </a:extLst>
          </p:cNvPr>
          <p:cNvSpPr txBox="1"/>
          <p:nvPr/>
        </p:nvSpPr>
        <p:spPr>
          <a:xfrm>
            <a:off x="7101424" y="5086663"/>
            <a:ext cx="22098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cs-CZ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Výstřižek 299 </a:t>
            </a:r>
            <a:r>
              <a:rPr lang="cs-CZ" dirty="0">
                <a:latin typeface="Century Gothic"/>
                <a:ea typeface="Century Gothic"/>
                <a:cs typeface="Century Gothic"/>
                <a:sym typeface="Century Gothic"/>
              </a:rPr>
              <a:t>x 299 s </a:t>
            </a:r>
            <a:r>
              <a:rPr lang="cs-CZ" dirty="0" err="1">
                <a:latin typeface="Century Gothic"/>
                <a:ea typeface="Century Gothic"/>
                <a:cs typeface="Century Gothic"/>
                <a:sym typeface="Century Gothic"/>
              </a:rPr>
              <a:t>augmentation</a:t>
            </a:r>
            <a:r>
              <a:rPr lang="cs-CZ" dirty="0">
                <a:latin typeface="Century Gothic"/>
                <a:ea typeface="Century Gothic"/>
                <a:cs typeface="Century Gothic"/>
                <a:sym typeface="Century Gothic"/>
              </a:rPr>
              <a:t> rotace 10 stupňů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C7C66E67-2875-4A27-8330-CE62B9BC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1" y="2487556"/>
            <a:ext cx="3620626" cy="2492488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DFEC07B5-4A04-438C-8823-D5D184F2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25" y="2487556"/>
            <a:ext cx="2475816" cy="2492488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B187E443-D2A8-4BB5-939B-D5B9649F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325" y="2487556"/>
            <a:ext cx="2496899" cy="2492488"/>
          </a:xfrm>
          <a:prstGeom prst="rect">
            <a:avLst/>
          </a:prstGeom>
        </p:spPr>
      </p:pic>
      <p:pic>
        <p:nvPicPr>
          <p:cNvPr id="23" name="Zástupný obsah 3">
            <a:extLst>
              <a:ext uri="{FF2B5EF4-FFF2-40B4-BE49-F238E27FC236}">
                <a16:creationId xmlns:a16="http://schemas.microsoft.com/office/drawing/2014/main" id="{9C6E4809-785E-4E4F-9EF7-A341CF931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352324" y="2487556"/>
            <a:ext cx="2482103" cy="2492488"/>
          </a:xfrm>
          <a:prstGeom prst="rect">
            <a:avLst/>
          </a:prstGeom>
        </p:spPr>
      </p:pic>
      <p:sp>
        <p:nvSpPr>
          <p:cNvPr id="24" name="Google Shape;194;p4">
            <a:extLst>
              <a:ext uri="{FF2B5EF4-FFF2-40B4-BE49-F238E27FC236}">
                <a16:creationId xmlns:a16="http://schemas.microsoft.com/office/drawing/2014/main" id="{5B1ED89A-4245-4857-8201-BA114056057B}"/>
              </a:ext>
            </a:extLst>
          </p:cNvPr>
          <p:cNvSpPr txBox="1"/>
          <p:nvPr/>
        </p:nvSpPr>
        <p:spPr>
          <a:xfrm>
            <a:off x="4414633" y="5363641"/>
            <a:ext cx="2209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Výstřižek 299 x 299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FDADF8F4-2D7D-4756-AB5E-055CF3A3AB53}"/>
              </a:ext>
            </a:extLst>
          </p:cNvPr>
          <p:cNvSpPr/>
          <p:nvPr/>
        </p:nvSpPr>
        <p:spPr>
          <a:xfrm>
            <a:off x="9580284" y="5363641"/>
            <a:ext cx="225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latin typeface="Century Gothic"/>
              </a:rPr>
              <a:t>Výstřižek 598 x 598 </a:t>
            </a:r>
          </a:p>
        </p:txBody>
      </p:sp>
      <p:sp>
        <p:nvSpPr>
          <p:cNvPr id="25" name="Šipka: doprava 24">
            <a:extLst>
              <a:ext uri="{FF2B5EF4-FFF2-40B4-BE49-F238E27FC236}">
                <a16:creationId xmlns:a16="http://schemas.microsoft.com/office/drawing/2014/main" id="{54551EAE-7D47-45B3-9406-5F241C9B90D6}"/>
              </a:ext>
            </a:extLst>
          </p:cNvPr>
          <p:cNvSpPr/>
          <p:nvPr/>
        </p:nvSpPr>
        <p:spPr>
          <a:xfrm rot="7963001">
            <a:off x="10557378" y="1851943"/>
            <a:ext cx="1498862" cy="6221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91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Zástupný symbol pro obsah 1">
            <a:extLst>
              <a:ext uri="{FF2B5EF4-FFF2-40B4-BE49-F238E27FC236}">
                <a16:creationId xmlns:a16="http://schemas.microsoft.com/office/drawing/2014/main" id="{0B7432E0-C4F8-4CAD-BFF3-45BF529AF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719531"/>
              </p:ext>
            </p:extLst>
          </p:nvPr>
        </p:nvGraphicFramePr>
        <p:xfrm>
          <a:off x="1729721" y="2483161"/>
          <a:ext cx="890579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159">
                  <a:extLst>
                    <a:ext uri="{9D8B030D-6E8A-4147-A177-3AD203B41FA5}">
                      <a16:colId xmlns:a16="http://schemas.microsoft.com/office/drawing/2014/main" val="699610150"/>
                    </a:ext>
                  </a:extLst>
                </a:gridCol>
                <a:gridCol w="1781159">
                  <a:extLst>
                    <a:ext uri="{9D8B030D-6E8A-4147-A177-3AD203B41FA5}">
                      <a16:colId xmlns:a16="http://schemas.microsoft.com/office/drawing/2014/main" val="1886008460"/>
                    </a:ext>
                  </a:extLst>
                </a:gridCol>
                <a:gridCol w="1781159">
                  <a:extLst>
                    <a:ext uri="{9D8B030D-6E8A-4147-A177-3AD203B41FA5}">
                      <a16:colId xmlns:a16="http://schemas.microsoft.com/office/drawing/2014/main" val="1970443535"/>
                    </a:ext>
                  </a:extLst>
                </a:gridCol>
                <a:gridCol w="1781159">
                  <a:extLst>
                    <a:ext uri="{9D8B030D-6E8A-4147-A177-3AD203B41FA5}">
                      <a16:colId xmlns:a16="http://schemas.microsoft.com/office/drawing/2014/main" val="1259348428"/>
                    </a:ext>
                  </a:extLst>
                </a:gridCol>
                <a:gridCol w="1781159">
                  <a:extLst>
                    <a:ext uri="{9D8B030D-6E8A-4147-A177-3AD203B41FA5}">
                      <a16:colId xmlns:a16="http://schemas.microsoft.com/office/drawing/2014/main" val="1145862822"/>
                    </a:ext>
                  </a:extLst>
                </a:gridCol>
              </a:tblGrid>
              <a:tr h="348418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Způsoby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Název </a:t>
                      </a:r>
                      <a:r>
                        <a:rPr lang="cs-CZ" dirty="0" err="1"/>
                        <a:t>datasetu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Fotografie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Výhody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Nevýhody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068673"/>
                  </a:ext>
                </a:extLst>
              </a:tr>
              <a:tr h="1393670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Původní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dataset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1 024 x 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Velká výpočetní náročnost a nepřizpůsobivost </a:t>
                      </a:r>
                      <a:r>
                        <a:rPr lang="cs-CZ" dirty="0" err="1"/>
                        <a:t>předtrénovaným</a:t>
                      </a:r>
                      <a:r>
                        <a:rPr lang="cs-CZ" dirty="0"/>
                        <a:t> modelům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029309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1. způsob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dataset_reduced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598 x 598 </a:t>
                      </a:r>
                      <a:r>
                        <a:rPr lang="cs-CZ" dirty="0">
                          <a:sym typeface="Wingdings" panose="05000000000000000000" pitchFamily="2" charset="2"/>
                        </a:rPr>
                        <a:t> 299 x 299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Zachycení velkého obsahu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Ztráta rozlišení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347849"/>
                  </a:ext>
                </a:extLst>
              </a:tr>
              <a:tr h="871044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2. způsob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dataset_299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Výstřižek 299 x 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Zachování původního rozlišení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Zachycení řezu bez celého kmenu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886518"/>
                  </a:ext>
                </a:extLst>
              </a:tr>
            </a:tbl>
          </a:graphicData>
        </a:graphic>
      </p:graphicFrame>
      <p:sp>
        <p:nvSpPr>
          <p:cNvPr id="6" name="Nadpis 1">
            <a:extLst>
              <a:ext uri="{FF2B5EF4-FFF2-40B4-BE49-F238E27FC236}">
                <a16:creationId xmlns:a16="http://schemas.microsoft.com/office/drawing/2014/main" id="{7A395074-9FBF-4F16-9E96-186E587D408E}"/>
              </a:ext>
            </a:extLst>
          </p:cNvPr>
          <p:cNvSpPr txBox="1">
            <a:spLocks/>
          </p:cNvSpPr>
          <p:nvPr/>
        </p:nvSpPr>
        <p:spPr>
          <a:xfrm>
            <a:off x="1295400" y="99155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4000" b="1" dirty="0"/>
              <a:t>ZPŮSOBY ZPRACOVÁNÍ DAT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77A67-33CC-0000-CBBE-070B4D07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PŘEDTRÉNOVANÝ MODEL NEBO VLASTNÍ ARCHITEKTURA?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00E3AF-45FF-E851-0DD0-E9BC98B4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949" y="4027251"/>
            <a:ext cx="4657927" cy="2140085"/>
          </a:xfrm>
        </p:spPr>
        <p:txBody>
          <a:bodyPr>
            <a:normAutofit/>
          </a:bodyPr>
          <a:lstStyle/>
          <a:p>
            <a:pPr indent="-3492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Použití nejlepší techniky práce s obrázky neuronových sítí.</a:t>
            </a:r>
          </a:p>
          <a:p>
            <a:pPr indent="-3492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Zmenšení doby trénování.</a:t>
            </a:r>
          </a:p>
          <a:p>
            <a:pPr indent="-3492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Model se osvědčil v praxi.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34CDC4EC-1C3F-48A8-9133-22192C045ACD}"/>
              </a:ext>
            </a:extLst>
          </p:cNvPr>
          <p:cNvSpPr txBox="1">
            <a:spLocks/>
          </p:cNvSpPr>
          <p:nvPr/>
        </p:nvSpPr>
        <p:spPr>
          <a:xfrm>
            <a:off x="1295401" y="2594042"/>
            <a:ext cx="9601196" cy="470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cs-CZ" sz="1900" b="1" dirty="0">
                <a:solidFill>
                  <a:schemeClr val="accent6">
                    <a:lumMod val="75000"/>
                  </a:schemeClr>
                </a:solidFill>
              </a:rPr>
              <a:t>PŘEDTRÉNOVANÝ MODEL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67D6A571-6659-4B52-BED0-16C8475ACE6D}"/>
              </a:ext>
            </a:extLst>
          </p:cNvPr>
          <p:cNvSpPr txBox="1">
            <a:spLocks/>
          </p:cNvSpPr>
          <p:nvPr/>
        </p:nvSpPr>
        <p:spPr>
          <a:xfrm>
            <a:off x="5796876" y="4027251"/>
            <a:ext cx="4657927" cy="2266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-3492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Omezení vstupu </a:t>
            </a:r>
            <a:r>
              <a:rPr lang="cs-CZ" sz="1900" dirty="0" err="1">
                <a:solidFill>
                  <a:schemeClr val="dk1"/>
                </a:solidFill>
              </a:rPr>
              <a:t>předtrénovaného</a:t>
            </a:r>
            <a:r>
              <a:rPr lang="cs-CZ" sz="1900" dirty="0">
                <a:solidFill>
                  <a:schemeClr val="dk1"/>
                </a:solidFill>
              </a:rPr>
              <a:t> modelu.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EA542C8-C2EF-4503-AD15-5D9D51D8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8034" y="3064213"/>
            <a:ext cx="779834" cy="77983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7EFB33D-2F69-465C-BEE5-994B6D204F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9304" y="3139197"/>
            <a:ext cx="813070" cy="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E2CB0C-546E-F628-7E8F-5F7D9618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z="4000" b="1" dirty="0"/>
              <a:t>„BATTLE OF GIANTS“ – </a:t>
            </a:r>
            <a:br>
              <a:rPr lang="cs-CZ" sz="4000" b="1" dirty="0"/>
            </a:br>
            <a:r>
              <a:rPr lang="cs-CZ" sz="4000" b="1" dirty="0"/>
              <a:t>GOOGLE NEBO MICROSOFT?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DC62C3-9CE5-0F63-829A-9762B2407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504144" cy="1188217"/>
          </a:xfrm>
        </p:spPr>
        <p:txBody>
          <a:bodyPr/>
          <a:lstStyle/>
          <a:p>
            <a:pPr marL="457200" indent="-35560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b="1" dirty="0" err="1">
                <a:solidFill>
                  <a:schemeClr val="dk1"/>
                </a:solidFill>
              </a:rPr>
              <a:t>Inception</a:t>
            </a:r>
            <a:r>
              <a:rPr lang="cs-CZ" sz="1800" dirty="0">
                <a:solidFill>
                  <a:schemeClr val="dk1"/>
                </a:solidFill>
              </a:rPr>
              <a:t> byl poprvé uveden Googlem v roce 2014 a používá nejlepší techniky.</a:t>
            </a:r>
          </a:p>
          <a:p>
            <a:pPr marL="457200" indent="-35560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b="1" dirty="0" err="1">
                <a:solidFill>
                  <a:schemeClr val="dk1"/>
                </a:solidFill>
              </a:rPr>
              <a:t>ResNet</a:t>
            </a:r>
            <a:r>
              <a:rPr lang="cs-CZ" sz="1800" dirty="0">
                <a:solidFill>
                  <a:schemeClr val="dk1"/>
                </a:solidFill>
              </a:rPr>
              <a:t> byl představen v roce 2015 týmem výzkumníků z Microsoft </a:t>
            </a:r>
            <a:r>
              <a:rPr lang="cs-CZ" sz="1800" dirty="0" err="1">
                <a:solidFill>
                  <a:schemeClr val="dk1"/>
                </a:solidFill>
              </a:rPr>
              <a:t>Research</a:t>
            </a:r>
            <a:r>
              <a:rPr lang="cs-CZ" sz="1800" dirty="0">
                <a:solidFill>
                  <a:schemeClr val="dk1"/>
                </a:solidFill>
              </a:rPr>
              <a:t>.</a:t>
            </a:r>
          </a:p>
          <a:p>
            <a:pPr marL="457200" indent="-35560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b="1" dirty="0" err="1">
                <a:solidFill>
                  <a:schemeClr val="dk1"/>
                </a:solidFill>
              </a:rPr>
              <a:t>MobileNet</a:t>
            </a:r>
            <a:r>
              <a:rPr lang="cs-CZ" sz="1800" b="1" dirty="0">
                <a:solidFill>
                  <a:schemeClr val="dk1"/>
                </a:solidFill>
              </a:rPr>
              <a:t> </a:t>
            </a:r>
            <a:r>
              <a:rPr lang="cs-CZ" sz="1800" dirty="0">
                <a:solidFill>
                  <a:schemeClr val="dk1"/>
                </a:solidFill>
              </a:rPr>
              <a:t>byl představena výzkumníky z Google v roce 2017.</a:t>
            </a:r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25315C0-10D2-4D8A-A3C2-41D8E3E4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23" y="3692930"/>
            <a:ext cx="4845935" cy="156146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1BDCC22-9DF9-479F-B727-623CCCFD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05" y="3652488"/>
            <a:ext cx="4725072" cy="208478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8D9E1863-9D62-4B8D-8C7E-402BAB48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33" y="5174064"/>
            <a:ext cx="4409979" cy="16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85374c007_0_33"/>
          <p:cNvSpPr txBox="1">
            <a:spLocks noGrp="1"/>
          </p:cNvSpPr>
          <p:nvPr>
            <p:ph type="title"/>
          </p:nvPr>
        </p:nvSpPr>
        <p:spPr>
          <a:xfrm>
            <a:off x="1280160" y="946800"/>
            <a:ext cx="9522957" cy="14853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b="1" dirty="0"/>
              <a:t>ZJEDNODUŠENÍ ÚLOHY A NÁSLEDNÁ OPRAVA MODELU</a:t>
            </a:r>
            <a:endParaRPr lang="pt-BR" sz="3600" b="1" dirty="0"/>
          </a:p>
        </p:txBody>
      </p:sp>
      <p:sp>
        <p:nvSpPr>
          <p:cNvPr id="334" name="Google Shape;334;g3685374c007_0_33"/>
          <p:cNvSpPr txBox="1">
            <a:spLocks noGrp="1"/>
          </p:cNvSpPr>
          <p:nvPr>
            <p:ph idx="1"/>
          </p:nvPr>
        </p:nvSpPr>
        <p:spPr>
          <a:xfrm>
            <a:off x="1633624" y="2498103"/>
            <a:ext cx="9169493" cy="34130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2000" dirty="0">
                <a:solidFill>
                  <a:schemeClr val="dk1"/>
                </a:solidFill>
              </a:rPr>
              <a:t>Jelikož výsledky byly stále špatné a nízké, tak jsme se rozhodli zjednodušit úlohu, abychom identifikovali chyby.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2000" dirty="0">
                <a:solidFill>
                  <a:schemeClr val="dk1"/>
                </a:solidFill>
              </a:rPr>
              <a:t>Úprava </a:t>
            </a:r>
            <a:r>
              <a:rPr lang="cs-CZ" sz="2000" dirty="0" err="1">
                <a:solidFill>
                  <a:schemeClr val="dk1"/>
                </a:solidFill>
              </a:rPr>
              <a:t>datasetu</a:t>
            </a:r>
            <a:r>
              <a:rPr lang="cs-CZ" sz="2000" dirty="0">
                <a:solidFill>
                  <a:schemeClr val="dk1"/>
                </a:solidFill>
              </a:rPr>
              <a:t> </a:t>
            </a:r>
            <a:r>
              <a:rPr lang="cs-CZ" sz="2000" dirty="0">
                <a:solidFill>
                  <a:schemeClr val="accent5">
                    <a:lumMod val="75000"/>
                  </a:schemeClr>
                </a:solidFill>
              </a:rPr>
              <a:t>„</a:t>
            </a:r>
            <a:r>
              <a:rPr lang="cs-CZ" sz="2000" dirty="0" err="1">
                <a:solidFill>
                  <a:schemeClr val="accent5">
                    <a:lumMod val="75000"/>
                  </a:schemeClr>
                </a:solidFill>
              </a:rPr>
              <a:t>Sprejed</a:t>
            </a:r>
            <a:r>
              <a:rPr lang="cs-CZ" sz="2000" dirty="0">
                <a:solidFill>
                  <a:schemeClr val="accent5">
                    <a:lumMod val="75000"/>
                  </a:schemeClr>
                </a:solidFill>
              </a:rPr>
              <a:t>“ </a:t>
            </a:r>
            <a:r>
              <a:rPr lang="cs-CZ" sz="2000" dirty="0">
                <a:solidFill>
                  <a:schemeClr val="dk1"/>
                </a:solidFill>
                <a:sym typeface="Wingdings" panose="05000000000000000000" pitchFamily="2" charset="2"/>
              </a:rPr>
              <a:t> rozdělení na čisté, pěkné dřevo (1 000 ks) a na posprejované, špinavé apod. (1 000 ks).</a:t>
            </a:r>
          </a:p>
          <a:p>
            <a:pPr marL="914400" lvl="1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Výsledky byly stále obdobné  hledání chyby</a:t>
            </a:r>
          </a:p>
          <a:p>
            <a:pPr marL="914400" lvl="1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Objevení chyby  </a:t>
            </a:r>
            <a:r>
              <a:rPr lang="cs-CZ" sz="1800" b="1" dirty="0" err="1">
                <a:solidFill>
                  <a:schemeClr val="dk1"/>
                </a:solidFill>
                <a:sym typeface="Wingdings" panose="05000000000000000000" pitchFamily="2" charset="2"/>
              </a:rPr>
              <a:t>Processing</a:t>
            </a: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 </a:t>
            </a:r>
            <a:r>
              <a:rPr lang="cs-CZ" sz="1800" b="1" dirty="0">
                <a:solidFill>
                  <a:schemeClr val="dk1"/>
                </a:solidFill>
                <a:sym typeface="Wingdings" panose="05000000000000000000" pitchFamily="2" charset="2"/>
              </a:rPr>
              <a:t>dat</a:t>
            </a: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 </a:t>
            </a:r>
          </a:p>
          <a:p>
            <a:pPr marL="914400" lvl="1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Úprava modelu</a:t>
            </a:r>
          </a:p>
          <a:p>
            <a:pPr marL="914400" lvl="1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800" dirty="0">
                <a:solidFill>
                  <a:schemeClr val="dk1"/>
                </a:solidFill>
                <a:sym typeface="Wingdings" panose="05000000000000000000" pitchFamily="2" charset="2"/>
              </a:rPr>
              <a:t>Dosáhnutí lepších výsledků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460E152-8D80-414E-BEFD-55EB6487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81" y="4889972"/>
            <a:ext cx="1253271" cy="12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7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OBSAH</a:t>
            </a:r>
            <a:endParaRPr dirty="0"/>
          </a:p>
        </p:txBody>
      </p:sp>
      <p:sp>
        <p:nvSpPr>
          <p:cNvPr id="171" name="Google Shape;171;p2"/>
          <p:cNvSpPr txBox="1">
            <a:spLocks noGrp="1"/>
          </p:cNvSpPr>
          <p:nvPr>
            <p:ph idx="1"/>
          </p:nvPr>
        </p:nvSpPr>
        <p:spPr>
          <a:xfrm>
            <a:off x="1405380" y="2556932"/>
            <a:ext cx="4690620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Představení projektu a identifikace problému</a:t>
            </a:r>
            <a:endParaRPr dirty="0">
              <a:solidFill>
                <a:schemeClr val="dk1"/>
              </a:solidFill>
            </a:endParaRP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Současný stav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Cíl projektu a náš úkol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Představení </a:t>
            </a:r>
            <a:r>
              <a:rPr lang="cs-CZ" dirty="0" err="1">
                <a:solidFill>
                  <a:schemeClr val="dk1"/>
                </a:solidFill>
              </a:rPr>
              <a:t>datasetu</a:t>
            </a:r>
            <a:r>
              <a:rPr lang="cs-CZ" dirty="0">
                <a:solidFill>
                  <a:schemeClr val="dk1"/>
                </a:solidFill>
              </a:rPr>
              <a:t> – EDA 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Ukázky kvality dřeva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Příprava dat, návrh typu modelu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GIT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Kvalita nebo obsah</a:t>
            </a:r>
          </a:p>
        </p:txBody>
      </p:sp>
      <p:sp>
        <p:nvSpPr>
          <p:cNvPr id="4" name="Google Shape;171;p2">
            <a:extLst>
              <a:ext uri="{FF2B5EF4-FFF2-40B4-BE49-F238E27FC236}">
                <a16:creationId xmlns:a16="http://schemas.microsoft.com/office/drawing/2014/main" id="{741D81E0-1628-4A39-9ADE-07F9122D8CED}"/>
              </a:ext>
            </a:extLst>
          </p:cNvPr>
          <p:cNvSpPr txBox="1">
            <a:spLocks/>
          </p:cNvSpPr>
          <p:nvPr/>
        </p:nvSpPr>
        <p:spPr>
          <a:xfrm>
            <a:off x="6648254" y="2556932"/>
            <a:ext cx="4690620" cy="33189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Způsob zpracování dat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 err="1">
                <a:solidFill>
                  <a:schemeClr val="dk1"/>
                </a:solidFill>
              </a:rPr>
              <a:t>Předtrénovaný</a:t>
            </a:r>
            <a:r>
              <a:rPr lang="cs-CZ" dirty="0">
                <a:solidFill>
                  <a:schemeClr val="dk1"/>
                </a:solidFill>
              </a:rPr>
              <a:t> model nebo vlastní architektura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Zjednodušení úlohy a následná oprava modelu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Vytvoření modelu a trénování modelu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Dosažené výsledky u experimentů a porovnání </a:t>
            </a:r>
            <a:r>
              <a:rPr lang="cs-CZ" dirty="0" err="1">
                <a:solidFill>
                  <a:schemeClr val="dk1"/>
                </a:solidFill>
              </a:rPr>
              <a:t>datasetu</a:t>
            </a:r>
            <a:r>
              <a:rPr lang="cs-CZ" dirty="0">
                <a:solidFill>
                  <a:schemeClr val="dk1"/>
                </a:solidFill>
              </a:rPr>
              <a:t>/nejlepších modelů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Doporučení a další kroky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Doporučení pro zákazníka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53217F-3311-4B9E-9DD4-6B8D53F5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47" y="641023"/>
            <a:ext cx="5344998" cy="528858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DAE172E-6861-4D4B-B7A3-9B5995AB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57" y="641023"/>
            <a:ext cx="5233063" cy="528858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1756B99-4FB2-4B5C-91F5-5CBF77732495}"/>
              </a:ext>
            </a:extLst>
          </p:cNvPr>
          <p:cNvSpPr txBox="1"/>
          <p:nvPr/>
        </p:nvSpPr>
        <p:spPr>
          <a:xfrm>
            <a:off x="2705493" y="84842"/>
            <a:ext cx="1206631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Čisté dřevo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EFF9C3B-0DB8-4FF9-8121-0FAA81684167}"/>
              </a:ext>
            </a:extLst>
          </p:cNvPr>
          <p:cNvSpPr txBox="1"/>
          <p:nvPr/>
        </p:nvSpPr>
        <p:spPr>
          <a:xfrm>
            <a:off x="8040088" y="84843"/>
            <a:ext cx="204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Posprejované dřevo</a:t>
            </a:r>
          </a:p>
        </p:txBody>
      </p:sp>
    </p:spTree>
    <p:extLst>
      <p:ext uri="{BB962C8B-B14F-4D97-AF65-F5344CB8AC3E}">
        <p14:creationId xmlns:p14="http://schemas.microsoft.com/office/powerpoint/2010/main" val="12271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52CA24-7E83-4397-9E8C-5F21EE34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VÝSLEDKY MODELU InceptionV3 – </a:t>
            </a:r>
            <a:r>
              <a:rPr lang="cs-CZ" b="1" dirty="0" err="1"/>
              <a:t>dataset</a:t>
            </a:r>
            <a:r>
              <a:rPr lang="cs-CZ" b="1" dirty="0"/>
              <a:t> </a:t>
            </a:r>
            <a:r>
              <a:rPr lang="cs-CZ" b="1" dirty="0" err="1"/>
              <a:t>Sprejed</a:t>
            </a:r>
            <a:endParaRPr lang="cs-CZ" b="1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DFF6F61-61B9-4678-917C-22090B2B9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 Na </a:t>
            </a:r>
            <a:r>
              <a:rPr lang="cs-CZ" dirty="0" err="1"/>
              <a:t>trénovacím</a:t>
            </a:r>
            <a:r>
              <a:rPr lang="cs-CZ" dirty="0"/>
              <a:t> a validačním </a:t>
            </a:r>
            <a:r>
              <a:rPr lang="cs-CZ" dirty="0" err="1"/>
              <a:t>datasetu</a:t>
            </a:r>
            <a:r>
              <a:rPr lang="cs-CZ" dirty="0"/>
              <a:t> jsme dosáhli </a:t>
            </a:r>
            <a:r>
              <a:rPr lang="cs-CZ" dirty="0">
                <a:sym typeface="Wingdings" panose="05000000000000000000" pitchFamily="2" charset="2"/>
              </a:rPr>
              <a:t></a:t>
            </a:r>
            <a:r>
              <a:rPr lang="cs-CZ" dirty="0"/>
              <a:t> </a:t>
            </a:r>
            <a:r>
              <a:rPr lang="cs-CZ" b="1" dirty="0"/>
              <a:t>93 % </a:t>
            </a:r>
            <a:r>
              <a:rPr lang="cs-CZ" b="1" dirty="0" err="1"/>
              <a:t>accuracy</a:t>
            </a:r>
            <a:r>
              <a:rPr lang="cs-CZ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 Na testovacím </a:t>
            </a:r>
            <a:r>
              <a:rPr lang="cs-CZ" b="1" dirty="0">
                <a:sym typeface="Wingdings" panose="05000000000000000000" pitchFamily="2" charset="2"/>
              </a:rPr>
              <a:t> 93 % </a:t>
            </a:r>
            <a:r>
              <a:rPr lang="cs-CZ" b="1" dirty="0" err="1">
                <a:sym typeface="Wingdings" panose="05000000000000000000" pitchFamily="2" charset="2"/>
              </a:rPr>
              <a:t>accuracy</a:t>
            </a:r>
            <a:endParaRPr lang="cs-CZ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cs-CZ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4532CE8-BC96-4F17-A530-8BBE97E0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6" y="3634671"/>
            <a:ext cx="10182225" cy="260881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3298622-AF05-41E6-ACB3-D29B80BB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99" y="2976025"/>
            <a:ext cx="3810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VYTVOŘENÍ MODELU A TRÉNOVÁNÍ MODELU</a:t>
            </a: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idx="1"/>
          </p:nvPr>
        </p:nvSpPr>
        <p:spPr>
          <a:xfrm>
            <a:off x="1295401" y="2387065"/>
            <a:ext cx="9918032" cy="370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Práce v </a:t>
            </a:r>
            <a:r>
              <a:rPr lang="cs-CZ" sz="1900" dirty="0" err="1">
                <a:solidFill>
                  <a:schemeClr val="dk1"/>
                </a:solidFill>
              </a:rPr>
              <a:t>GoogleColab</a:t>
            </a:r>
            <a:r>
              <a:rPr lang="cs-CZ" sz="1900" dirty="0">
                <a:solidFill>
                  <a:schemeClr val="dk1"/>
                </a:solidFill>
              </a:rPr>
              <a:t> a vytvoření nového </a:t>
            </a:r>
            <a:r>
              <a:rPr lang="cs-CZ" sz="1900" dirty="0" err="1">
                <a:solidFill>
                  <a:schemeClr val="dk1"/>
                </a:solidFill>
              </a:rPr>
              <a:t>datasetu</a:t>
            </a:r>
            <a:r>
              <a:rPr lang="cs-CZ" sz="1900" dirty="0">
                <a:solidFill>
                  <a:schemeClr val="dk1"/>
                </a:solidFill>
              </a:rPr>
              <a:t> - „</a:t>
            </a:r>
            <a:r>
              <a:rPr lang="cs-CZ" sz="1900" b="1" dirty="0" err="1">
                <a:solidFill>
                  <a:schemeClr val="dk1"/>
                </a:solidFill>
              </a:rPr>
              <a:t>dataset_reduced</a:t>
            </a:r>
            <a:r>
              <a:rPr lang="cs-CZ" sz="1900" dirty="0">
                <a:solidFill>
                  <a:schemeClr val="dk1"/>
                </a:solidFill>
              </a:rPr>
              <a:t>“.</a:t>
            </a: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Vytvoření kopií a </a:t>
            </a:r>
            <a:r>
              <a:rPr lang="cs-CZ" sz="1900" b="1" dirty="0">
                <a:solidFill>
                  <a:schemeClr val="dk1"/>
                </a:solidFill>
              </a:rPr>
              <a:t>úprava modelu </a:t>
            </a:r>
            <a:r>
              <a:rPr lang="cs-CZ" sz="1900" dirty="0">
                <a:solidFill>
                  <a:schemeClr val="dk1"/>
                </a:solidFill>
              </a:rPr>
              <a:t>pro další zpracování.</a:t>
            </a: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Úprava fotografií </a:t>
            </a:r>
            <a:r>
              <a:rPr lang="cs-CZ" sz="1900" dirty="0">
                <a:solidFill>
                  <a:schemeClr val="dk1"/>
                </a:solidFill>
              </a:rPr>
              <a:t>pro další modely (např. zmenšení).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Rozjetí (run) </a:t>
            </a:r>
            <a:r>
              <a:rPr lang="cs-CZ" sz="1900" dirty="0" err="1">
                <a:solidFill>
                  <a:schemeClr val="dk1"/>
                </a:solidFill>
              </a:rPr>
              <a:t>předtrénovaného</a:t>
            </a:r>
            <a:r>
              <a:rPr lang="cs-CZ" sz="1900" dirty="0">
                <a:solidFill>
                  <a:schemeClr val="dk1"/>
                </a:solidFill>
              </a:rPr>
              <a:t> modelu </a:t>
            </a:r>
            <a:r>
              <a:rPr lang="cs-CZ" sz="1900" b="1" dirty="0">
                <a:solidFill>
                  <a:schemeClr val="accent4">
                    <a:lumMod val="50000"/>
                  </a:schemeClr>
                </a:solidFill>
              </a:rPr>
              <a:t>InceptionV3</a:t>
            </a:r>
            <a:r>
              <a:rPr lang="cs-CZ" sz="1900" dirty="0">
                <a:solidFill>
                  <a:schemeClr val="dk1"/>
                </a:solidFill>
              </a:rPr>
              <a:t>.</a:t>
            </a: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Problém s datovým typem – nelze načíst 15 GB do paměti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použití datového typu </a:t>
            </a:r>
            <a:r>
              <a:rPr lang="cs-CZ" sz="1900" b="1" dirty="0">
                <a:solidFill>
                  <a:schemeClr val="dk1"/>
                </a:solidFill>
              </a:rPr>
              <a:t>GENERÁTOR</a:t>
            </a:r>
            <a:r>
              <a:rPr lang="cs-CZ" sz="1900" dirty="0">
                <a:solidFill>
                  <a:schemeClr val="dk1"/>
                </a:solidFill>
              </a:rPr>
              <a:t>, který dává data v </a:t>
            </a:r>
            <a:r>
              <a:rPr lang="cs-CZ" sz="1900" dirty="0" err="1">
                <a:solidFill>
                  <a:schemeClr val="dk1"/>
                </a:solidFill>
              </a:rPr>
              <a:t>batchech</a:t>
            </a:r>
            <a:r>
              <a:rPr lang="cs-CZ" sz="1900" dirty="0">
                <a:solidFill>
                  <a:schemeClr val="dk1"/>
                </a:solidFill>
              </a:rPr>
              <a:t>.</a:t>
            </a:r>
            <a:endParaRPr lang="cs-CZ" sz="1900" dirty="0"/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Model je výpočetně náročný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rozhodnutí použití menších modelů 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rozdělení práce:</a:t>
            </a:r>
            <a:endParaRPr lang="cs-CZ" sz="1900"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Anton</a:t>
            </a:r>
            <a:r>
              <a:rPr lang="cs-CZ" sz="1900" dirty="0">
                <a:solidFill>
                  <a:schemeClr val="dk1"/>
                </a:solidFill>
              </a:rPr>
              <a:t> = různé experimenty stejného modelu.</a:t>
            </a: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Hana </a:t>
            </a:r>
            <a:r>
              <a:rPr lang="cs-CZ" sz="1900" dirty="0">
                <a:solidFill>
                  <a:schemeClr val="dk1"/>
                </a:solidFill>
              </a:rPr>
              <a:t>= </a:t>
            </a:r>
            <a:r>
              <a:rPr lang="cs-CZ" sz="1900" dirty="0" err="1">
                <a:solidFill>
                  <a:schemeClr val="dk1"/>
                </a:solidFill>
              </a:rPr>
              <a:t>ResNet</a:t>
            </a:r>
            <a:r>
              <a:rPr lang="cs-CZ" sz="1900" dirty="0">
                <a:solidFill>
                  <a:schemeClr val="dk1"/>
                </a:solidFill>
              </a:rPr>
              <a:t>, zmenšení fotografií 224x224.</a:t>
            </a:r>
            <a:endParaRPr lang="cs-CZ" sz="1900"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Andrea </a:t>
            </a:r>
            <a:r>
              <a:rPr lang="cs-CZ" sz="1900" dirty="0">
                <a:solidFill>
                  <a:schemeClr val="dk1"/>
                </a:solidFill>
              </a:rPr>
              <a:t>= </a:t>
            </a:r>
            <a:r>
              <a:rPr lang="cs-CZ" sz="1900" dirty="0" err="1">
                <a:solidFill>
                  <a:schemeClr val="dk1"/>
                </a:solidFill>
              </a:rPr>
              <a:t>MobileNet</a:t>
            </a:r>
            <a:r>
              <a:rPr lang="cs-CZ" sz="1900" dirty="0">
                <a:solidFill>
                  <a:schemeClr val="dk1"/>
                </a:solidFill>
              </a:rPr>
              <a:t>, zmenšení fotografií 299x299.</a:t>
            </a:r>
          </a:p>
          <a:p>
            <a:pPr marL="5715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0B649036-2BAB-4A99-BFD3-16DE4D1E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559" y="4750150"/>
            <a:ext cx="1380241" cy="1380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C1FD44-EAA6-B252-2E11-BC64BF53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642026"/>
            <a:ext cx="10800374" cy="842109"/>
          </a:xfrm>
        </p:spPr>
        <p:txBody>
          <a:bodyPr>
            <a:noAutofit/>
          </a:bodyPr>
          <a:lstStyle/>
          <a:p>
            <a:r>
              <a:rPr lang="cs-CZ" sz="3600" b="1" dirty="0"/>
              <a:t>DOSAŽENÉ VÝSLEDKY U EXPERIMENTŮ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8C4F52F4-E156-F3E5-9D1F-A7D05E738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991920"/>
              </p:ext>
            </p:extLst>
          </p:nvPr>
        </p:nvGraphicFramePr>
        <p:xfrm>
          <a:off x="746358" y="1377131"/>
          <a:ext cx="1089579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31">
                  <a:extLst>
                    <a:ext uri="{9D8B030D-6E8A-4147-A177-3AD203B41FA5}">
                      <a16:colId xmlns:a16="http://schemas.microsoft.com/office/drawing/2014/main" val="2985090843"/>
                    </a:ext>
                  </a:extLst>
                </a:gridCol>
                <a:gridCol w="2211665">
                  <a:extLst>
                    <a:ext uri="{9D8B030D-6E8A-4147-A177-3AD203B41FA5}">
                      <a16:colId xmlns:a16="http://schemas.microsoft.com/office/drawing/2014/main" val="977047358"/>
                    </a:ext>
                  </a:extLst>
                </a:gridCol>
                <a:gridCol w="2560186">
                  <a:extLst>
                    <a:ext uri="{9D8B030D-6E8A-4147-A177-3AD203B41FA5}">
                      <a16:colId xmlns:a16="http://schemas.microsoft.com/office/drawing/2014/main" val="1875297714"/>
                    </a:ext>
                  </a:extLst>
                </a:gridCol>
                <a:gridCol w="1884611">
                  <a:extLst>
                    <a:ext uri="{9D8B030D-6E8A-4147-A177-3AD203B41FA5}">
                      <a16:colId xmlns:a16="http://schemas.microsoft.com/office/drawing/2014/main" val="2362883691"/>
                    </a:ext>
                  </a:extLst>
                </a:gridCol>
                <a:gridCol w="2084304">
                  <a:extLst>
                    <a:ext uri="{9D8B030D-6E8A-4147-A177-3AD203B41FA5}">
                      <a16:colId xmlns:a16="http://schemas.microsoft.com/office/drawing/2014/main" val="477969676"/>
                    </a:ext>
                  </a:extLst>
                </a:gridCol>
              </a:tblGrid>
              <a:tr h="79184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Číslo experimentu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Název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Trénování </a:t>
                      </a:r>
                      <a:r>
                        <a:rPr lang="cs-CZ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předtrénovaných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vrstev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Dosažené výsledky (</a:t>
                      </a:r>
                      <a:r>
                        <a:rPr lang="cs-CZ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v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345678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Inception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dataset_299, 2 000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178271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Inception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dataset_299, 13 512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043145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Inception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dataset_reduced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2 000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105583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dataset_reduced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2 000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587084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dataset_reduced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13 512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851664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ResNet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dataset_reduced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2 000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28241"/>
                  </a:ext>
                </a:extLst>
              </a:tr>
              <a:tr h="590898">
                <a:tc>
                  <a:txBody>
                    <a:bodyPr/>
                    <a:lstStyle/>
                    <a:p>
                      <a:pPr algn="ctr"/>
                      <a:r>
                        <a:rPr lang="cs-CZ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ResNet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dataset_reduced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13 512 párů obrázků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26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9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41C095-BEB4-37BB-2980-5992BEE8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600" b="1" dirty="0"/>
              <a:t>POROVNÁNÍ DATASETŮ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D40DAD-50E0-2198-76D1-FAF76703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51" y="2980443"/>
            <a:ext cx="3787622" cy="335226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C94E8C1-2E47-4798-E900-231F1ED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27" y="2980443"/>
            <a:ext cx="3992656" cy="3352262"/>
          </a:xfrm>
          <a:prstGeom prst="rect">
            <a:avLst/>
          </a:prstGeom>
        </p:spPr>
      </p:pic>
      <p:sp>
        <p:nvSpPr>
          <p:cNvPr id="7" name="Google Shape;194;p4">
            <a:extLst>
              <a:ext uri="{FF2B5EF4-FFF2-40B4-BE49-F238E27FC236}">
                <a16:creationId xmlns:a16="http://schemas.microsoft.com/office/drawing/2014/main" id="{8B91FECD-1F4F-46C5-9331-3A7E92B58D90}"/>
              </a:ext>
            </a:extLst>
          </p:cNvPr>
          <p:cNvSpPr txBox="1"/>
          <p:nvPr/>
        </p:nvSpPr>
        <p:spPr>
          <a:xfrm>
            <a:off x="1699012" y="2542661"/>
            <a:ext cx="32496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b="1" dirty="0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cs-CZ" sz="1800" b="1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ataset_299 (experiment 1)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4;p4">
            <a:extLst>
              <a:ext uri="{FF2B5EF4-FFF2-40B4-BE49-F238E27FC236}">
                <a16:creationId xmlns:a16="http://schemas.microsoft.com/office/drawing/2014/main" id="{58D4E72F-6742-4775-B379-B386AC95348B}"/>
              </a:ext>
            </a:extLst>
          </p:cNvPr>
          <p:cNvSpPr txBox="1"/>
          <p:nvPr/>
        </p:nvSpPr>
        <p:spPr>
          <a:xfrm>
            <a:off x="6506022" y="2542660"/>
            <a:ext cx="38420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b="1" dirty="0" err="1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cs-CZ" sz="1800" b="1" i="0" u="none" strike="noStrike" cap="none" dirty="0" err="1">
                <a:latin typeface="Century Gothic"/>
                <a:ea typeface="Century Gothic"/>
                <a:cs typeface="Century Gothic"/>
                <a:sym typeface="Century Gothic"/>
              </a:rPr>
              <a:t>ataset_reduced</a:t>
            </a:r>
            <a:r>
              <a:rPr lang="cs-CZ" sz="1800" b="1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(experiment 3)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8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E4CE1-6642-A2CD-FCFD-DEB5822C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POROVNÁNÍ NEJLEPŠÍCH MODELŮ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782391F-9C6D-9161-2AD8-84AE2870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79" y="2978236"/>
            <a:ext cx="3949597" cy="336419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47EBD0F-48F5-F5D4-F708-29CD724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35" y="2978236"/>
            <a:ext cx="3847184" cy="3432292"/>
          </a:xfrm>
          <a:prstGeom prst="rect">
            <a:avLst/>
          </a:prstGeom>
        </p:spPr>
      </p:pic>
      <p:sp>
        <p:nvSpPr>
          <p:cNvPr id="6" name="Google Shape;194;p4">
            <a:extLst>
              <a:ext uri="{FF2B5EF4-FFF2-40B4-BE49-F238E27FC236}">
                <a16:creationId xmlns:a16="http://schemas.microsoft.com/office/drawing/2014/main" id="{265E5672-446E-47B5-953C-BEF00A7D9E0E}"/>
              </a:ext>
            </a:extLst>
          </p:cNvPr>
          <p:cNvSpPr txBox="1"/>
          <p:nvPr/>
        </p:nvSpPr>
        <p:spPr>
          <a:xfrm>
            <a:off x="1709070" y="2480423"/>
            <a:ext cx="32496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b="1" dirty="0" err="1">
                <a:latin typeface="Century Gothic"/>
                <a:ea typeface="Century Gothic"/>
                <a:cs typeface="Century Gothic"/>
                <a:sym typeface="Century Gothic"/>
              </a:rPr>
              <a:t>MobileNet</a:t>
            </a:r>
            <a:r>
              <a:rPr lang="cs-CZ" b="1" dirty="0"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cs-CZ" sz="1800" b="1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experiment 5)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4;p4">
            <a:extLst>
              <a:ext uri="{FF2B5EF4-FFF2-40B4-BE49-F238E27FC236}">
                <a16:creationId xmlns:a16="http://schemas.microsoft.com/office/drawing/2014/main" id="{53793703-7D2E-445D-B012-B5EED612DA48}"/>
              </a:ext>
            </a:extLst>
          </p:cNvPr>
          <p:cNvSpPr txBox="1"/>
          <p:nvPr/>
        </p:nvSpPr>
        <p:spPr>
          <a:xfrm>
            <a:off x="6846392" y="2482308"/>
            <a:ext cx="32496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b="1" dirty="0" err="1">
                <a:latin typeface="Century Gothic"/>
                <a:ea typeface="Century Gothic"/>
                <a:cs typeface="Century Gothic"/>
                <a:sym typeface="Century Gothic"/>
              </a:rPr>
              <a:t>ResNet</a:t>
            </a:r>
            <a:r>
              <a:rPr lang="cs-CZ" b="1" dirty="0"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cs-CZ" sz="1800" b="1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experiment 7)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7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163825" y="1100083"/>
            <a:ext cx="9864349" cy="62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cs-CZ" sz="4000" b="1" dirty="0"/>
              <a:t>MODEL </a:t>
            </a:r>
            <a:r>
              <a:rPr lang="cs-CZ" sz="4000" b="1" dirty="0" err="1"/>
              <a:t>MobileNet</a:t>
            </a:r>
            <a:r>
              <a:rPr lang="cs-CZ" sz="4000" b="1" dirty="0"/>
              <a:t> (experiment 5) – VÝSTUP</a:t>
            </a:r>
            <a:endParaRPr sz="4000" b="1" dirty="0"/>
          </a:p>
        </p:txBody>
      </p:sp>
      <p:sp>
        <p:nvSpPr>
          <p:cNvPr id="247" name="Google Shape;247;p29"/>
          <p:cNvSpPr txBox="1">
            <a:spLocks noGrp="1"/>
          </p:cNvSpPr>
          <p:nvPr>
            <p:ph idx="1"/>
          </p:nvPr>
        </p:nvSpPr>
        <p:spPr>
          <a:xfrm>
            <a:off x="1434328" y="2450968"/>
            <a:ext cx="4661672" cy="3423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Vycházelo se z </a:t>
            </a:r>
            <a:r>
              <a:rPr lang="cs-CZ" sz="1900" dirty="0" err="1">
                <a:solidFill>
                  <a:schemeClr val="dk1"/>
                </a:solidFill>
              </a:rPr>
              <a:t>datasetu</a:t>
            </a:r>
            <a:r>
              <a:rPr lang="cs-CZ" sz="1900" dirty="0">
                <a:solidFill>
                  <a:schemeClr val="dk1"/>
                </a:solidFill>
              </a:rPr>
              <a:t> „</a:t>
            </a:r>
            <a:r>
              <a:rPr lang="cs-CZ" sz="1900" b="1" dirty="0" err="1">
                <a:solidFill>
                  <a:schemeClr val="dk1"/>
                </a:solidFill>
              </a:rPr>
              <a:t>dataset_reduced</a:t>
            </a:r>
            <a:r>
              <a:rPr lang="cs-CZ" sz="1900" b="1" dirty="0">
                <a:solidFill>
                  <a:schemeClr val="dk1"/>
                </a:solidFill>
              </a:rPr>
              <a:t>“.</a:t>
            </a:r>
          </a:p>
          <a:p>
            <a:pPr marL="45720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pl-PL" sz="1900" dirty="0">
                <a:solidFill>
                  <a:schemeClr val="dk1"/>
                </a:solidFill>
              </a:rPr>
              <a:t>Komplet všechny skupiny - </a:t>
            </a:r>
            <a:r>
              <a:rPr lang="pl-PL" sz="1900" b="1" dirty="0">
                <a:solidFill>
                  <a:schemeClr val="accent6"/>
                </a:solidFill>
              </a:rPr>
              <a:t>AB C D F</a:t>
            </a:r>
            <a:endParaRPr lang="cs-CZ" sz="1900" b="1" dirty="0">
              <a:solidFill>
                <a:schemeClr val="accent6"/>
              </a:solidFill>
            </a:endParaRP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Trénink probíhal 12 hod.</a:t>
            </a: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Nastavení 20 epoch.</a:t>
            </a: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Nutnost financování výpočtu.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4B49B67-C192-45A2-B793-EE088A60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41" y="2703112"/>
            <a:ext cx="5725802" cy="2540097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192D4E1-42DA-4BB9-AEE2-3B5F31106524}"/>
              </a:ext>
            </a:extLst>
          </p:cNvPr>
          <p:cNvSpPr/>
          <p:nvPr/>
        </p:nvSpPr>
        <p:spPr>
          <a:xfrm>
            <a:off x="9114817" y="2703113"/>
            <a:ext cx="972766" cy="265682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9020B613-09C1-4222-93BE-0E427FE9B739}"/>
              </a:ext>
            </a:extLst>
          </p:cNvPr>
          <p:cNvSpPr/>
          <p:nvPr/>
        </p:nvSpPr>
        <p:spPr>
          <a:xfrm rot="7963001">
            <a:off x="10075105" y="1662855"/>
            <a:ext cx="1498862" cy="6221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C6086CC-FE3B-4A92-92C9-5153F2689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616" y="2345938"/>
            <a:ext cx="4463824" cy="3802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163825" y="1100083"/>
            <a:ext cx="9864349" cy="62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cs-CZ" sz="4000" b="1" dirty="0"/>
              <a:t>MODEL </a:t>
            </a:r>
            <a:r>
              <a:rPr lang="cs-CZ" sz="4000" b="1" dirty="0" err="1"/>
              <a:t>ResNet</a:t>
            </a:r>
            <a:r>
              <a:rPr lang="cs-CZ" sz="4000" b="1" dirty="0"/>
              <a:t> (experiment 7) – VÝSTUP</a:t>
            </a:r>
            <a:endParaRPr sz="4000" b="1" dirty="0"/>
          </a:p>
        </p:txBody>
      </p:sp>
      <p:sp>
        <p:nvSpPr>
          <p:cNvPr id="247" name="Google Shape;247;p29"/>
          <p:cNvSpPr txBox="1">
            <a:spLocks noGrp="1"/>
          </p:cNvSpPr>
          <p:nvPr>
            <p:ph idx="1"/>
          </p:nvPr>
        </p:nvSpPr>
        <p:spPr>
          <a:xfrm>
            <a:off x="1434328" y="2450968"/>
            <a:ext cx="4661672" cy="3423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Vycházelo se z </a:t>
            </a:r>
            <a:r>
              <a:rPr lang="cs-CZ" sz="1900" dirty="0" err="1">
                <a:solidFill>
                  <a:schemeClr val="dk1"/>
                </a:solidFill>
              </a:rPr>
              <a:t>datasetu</a:t>
            </a:r>
            <a:r>
              <a:rPr lang="cs-CZ" sz="1900" dirty="0">
                <a:solidFill>
                  <a:schemeClr val="dk1"/>
                </a:solidFill>
              </a:rPr>
              <a:t> „</a:t>
            </a:r>
            <a:r>
              <a:rPr lang="cs-CZ" sz="1900" b="1" dirty="0" err="1">
                <a:solidFill>
                  <a:schemeClr val="dk1"/>
                </a:solidFill>
              </a:rPr>
              <a:t>dataset_reduced</a:t>
            </a:r>
            <a:r>
              <a:rPr lang="cs-CZ" sz="1900" b="1" dirty="0">
                <a:solidFill>
                  <a:schemeClr val="dk1"/>
                </a:solidFill>
              </a:rPr>
              <a:t>“.</a:t>
            </a:r>
          </a:p>
          <a:p>
            <a:pPr marL="45720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pl-PL" sz="1900" dirty="0">
                <a:solidFill>
                  <a:schemeClr val="dk1"/>
                </a:solidFill>
              </a:rPr>
              <a:t>Komplet všechny skupiny - </a:t>
            </a:r>
            <a:r>
              <a:rPr lang="pl-PL" sz="1900" b="1" dirty="0">
                <a:solidFill>
                  <a:schemeClr val="accent6"/>
                </a:solidFill>
              </a:rPr>
              <a:t>AB C D F</a:t>
            </a:r>
            <a:endParaRPr lang="cs-CZ" sz="1900" b="1" dirty="0">
              <a:solidFill>
                <a:schemeClr val="accent6"/>
              </a:solidFill>
            </a:endParaRP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Trénink probíhal 7 hod.</a:t>
            </a: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Nastavení 30 epoch.</a:t>
            </a:r>
          </a:p>
          <a:p>
            <a:pPr marL="457200" lvl="0" indent="-349250">
              <a:spcBef>
                <a:spcPts val="100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Nutnost financování výpočtu.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9020B613-09C1-4222-93BE-0E427FE9B739}"/>
              </a:ext>
            </a:extLst>
          </p:cNvPr>
          <p:cNvSpPr/>
          <p:nvPr/>
        </p:nvSpPr>
        <p:spPr>
          <a:xfrm rot="7963001">
            <a:off x="10075105" y="1662855"/>
            <a:ext cx="1498862" cy="6221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8A46B75-3B41-4756-AC70-2C40BB87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570" y="2735591"/>
            <a:ext cx="5364881" cy="2655207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192D4E1-42DA-4BB9-AEE2-3B5F31106524}"/>
              </a:ext>
            </a:extLst>
          </p:cNvPr>
          <p:cNvSpPr/>
          <p:nvPr/>
        </p:nvSpPr>
        <p:spPr>
          <a:xfrm>
            <a:off x="9114817" y="2703112"/>
            <a:ext cx="1099226" cy="277355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BDCD87-1F6E-458D-964A-6B1EB614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03" y="2238937"/>
            <a:ext cx="4424223" cy="39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1B9BA1-3FCF-4D6D-9D7B-D2952959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4000" b="1" dirty="0"/>
              <a:t>DOPORUČENÍ A DALŠÍ KROKY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349C5C8-7306-450F-9809-8E85706D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077" y="2349089"/>
            <a:ext cx="5304150" cy="408941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1900" dirty="0">
                <a:sym typeface="Wingdings" panose="05000000000000000000" pitchFamily="2" charset="2"/>
              </a:rPr>
              <a:t>Zkouška s jinými </a:t>
            </a:r>
            <a:r>
              <a:rPr lang="cs-CZ" sz="1900" dirty="0" err="1">
                <a:sym typeface="Wingdings" panose="05000000000000000000" pitchFamily="2" charset="2"/>
              </a:rPr>
              <a:t>předtrénovanými</a:t>
            </a:r>
            <a:r>
              <a:rPr lang="cs-CZ" sz="1900" dirty="0">
                <a:sym typeface="Wingdings" panose="05000000000000000000" pitchFamily="2" charset="2"/>
              </a:rPr>
              <a:t> modely.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1900" dirty="0">
                <a:sym typeface="Wingdings" panose="05000000000000000000" pitchFamily="2" charset="2"/>
              </a:rPr>
              <a:t> </a:t>
            </a:r>
            <a:r>
              <a:rPr lang="cs-CZ" sz="1900" dirty="0"/>
              <a:t>Porovnání různých typů modelů.</a:t>
            </a:r>
            <a:r>
              <a:rPr lang="cs-CZ" sz="1900" dirty="0">
                <a:sym typeface="Wingdings" panose="05000000000000000000" pitchFamily="2" charset="2"/>
              </a:rPr>
              <a:t> Podívat se na chyby, které dělá model a vstupní fotografie ohodnotiti ještě jednou s mistrem  úprava </a:t>
            </a:r>
            <a:r>
              <a:rPr lang="cs-CZ" sz="1900" dirty="0" err="1">
                <a:sym typeface="Wingdings" panose="05000000000000000000" pitchFamily="2" charset="2"/>
              </a:rPr>
              <a:t>datasetu</a:t>
            </a:r>
            <a:r>
              <a:rPr lang="cs-CZ" sz="1900" dirty="0">
                <a:sym typeface="Wingdings" panose="05000000000000000000" pitchFamily="2" charset="2"/>
              </a:rPr>
              <a:t> pro trénování</a:t>
            </a:r>
            <a:endParaRPr lang="cs-CZ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cs-CZ" sz="1900" dirty="0"/>
              <a:t> Zkouška </a:t>
            </a:r>
            <a:r>
              <a:rPr lang="cs-CZ" sz="1900" b="1" dirty="0" err="1"/>
              <a:t>Unsupervised</a:t>
            </a:r>
            <a:r>
              <a:rPr lang="cs-CZ" sz="1900" b="1" dirty="0"/>
              <a:t> </a:t>
            </a:r>
            <a:r>
              <a:rPr lang="cs-CZ" sz="1900" b="1" dirty="0" err="1"/>
              <a:t>learningu</a:t>
            </a:r>
            <a:r>
              <a:rPr lang="cs-CZ" sz="1900" b="1" dirty="0"/>
              <a:t> </a:t>
            </a:r>
            <a:r>
              <a:rPr lang="cs-CZ" sz="1900" dirty="0">
                <a:sym typeface="Wingdings" panose="05000000000000000000" pitchFamily="2" charset="2"/>
              </a:rPr>
              <a:t> shlukování. Jestli bude klasifikace lepší, než u  pracovníků u dopravníku.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1900" dirty="0">
                <a:sym typeface="Wingdings" panose="05000000000000000000" pitchFamily="2" charset="2"/>
              </a:rPr>
              <a:t>Vytvořit vlastní architekturu, která by pracovala se vstupním </a:t>
            </a:r>
            <a:r>
              <a:rPr lang="cs-CZ" sz="1900" dirty="0" err="1">
                <a:sym typeface="Wingdings" panose="05000000000000000000" pitchFamily="2" charset="2"/>
              </a:rPr>
              <a:t>datasetem</a:t>
            </a:r>
            <a:r>
              <a:rPr lang="cs-CZ" sz="1900" dirty="0">
                <a:sym typeface="Wingdings" panose="05000000000000000000" pitchFamily="2" charset="2"/>
              </a:rPr>
              <a:t> bez zhoršení kvality obrázků.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C4448EF-7A37-4703-93CE-2109B15B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879" y="2184121"/>
            <a:ext cx="2847975" cy="284797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CC5A62C-41A9-4FAE-8ACB-D8E8EF30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47" y="3992083"/>
            <a:ext cx="2607927" cy="2607927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08231E5-3C12-4887-AA09-013FB2F711E7}"/>
              </a:ext>
            </a:extLst>
          </p:cNvPr>
          <p:cNvSpPr txBox="1"/>
          <p:nvPr/>
        </p:nvSpPr>
        <p:spPr>
          <a:xfrm>
            <a:off x="9162854" y="2556932"/>
            <a:ext cx="192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Mistr zařadil do AB a náš model do F </a:t>
            </a:r>
            <a:r>
              <a:rPr lang="cs-CZ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cs-CZ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špatné seříznutí kmenu</a:t>
            </a:r>
            <a:r>
              <a:rPr lang="cs-CZ" b="1" dirty="0">
                <a:sym typeface="Wingdings" panose="05000000000000000000" pitchFamily="2" charset="2"/>
              </a:rPr>
              <a:t>?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42240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1B9BA1-3FCF-4D6D-9D7B-D2952959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4000" b="1" dirty="0"/>
              <a:t>DOPORUČENÍ PRO ZÁKAZNÍKA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349C5C8-7306-450F-9809-8E85706D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077" y="2349089"/>
            <a:ext cx="5304150" cy="408941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cs-CZ" sz="1900" dirty="0"/>
              <a:t>Analyzovat chyby, které dělá model </a:t>
            </a:r>
            <a:r>
              <a:rPr lang="cs-CZ" sz="1900" dirty="0">
                <a:sym typeface="Wingdings" panose="05000000000000000000" pitchFamily="2" charset="2"/>
              </a:rPr>
              <a:t> opravit vstupní data ve spolupráci s podnikem  nalezení konkrétních fotografií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sz="1900" dirty="0">
                <a:sym typeface="Wingdings" panose="05000000000000000000" pitchFamily="2" charset="2"/>
              </a:rPr>
              <a:t>Vylepšení osvětlení na třídící lince.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C4448EF-7A37-4703-93CE-2109B15B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879" y="2184121"/>
            <a:ext cx="2847975" cy="284797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CC5A62C-41A9-4FAE-8ACB-D8E8EF30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47" y="3992083"/>
            <a:ext cx="2607927" cy="2607927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08231E5-3C12-4887-AA09-013FB2F711E7}"/>
              </a:ext>
            </a:extLst>
          </p:cNvPr>
          <p:cNvSpPr txBox="1"/>
          <p:nvPr/>
        </p:nvSpPr>
        <p:spPr>
          <a:xfrm>
            <a:off x="9162854" y="2556932"/>
            <a:ext cx="192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Mistr zařadil do AB a náš model do F </a:t>
            </a:r>
            <a:r>
              <a:rPr lang="cs-CZ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cs-CZ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špatné seříznutí kmenu</a:t>
            </a:r>
            <a:r>
              <a:rPr lang="cs-CZ" b="1" dirty="0">
                <a:sym typeface="Wingdings" panose="05000000000000000000" pitchFamily="2" charset="2"/>
              </a:rPr>
              <a:t>?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7242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4973" y="961533"/>
            <a:ext cx="10599639" cy="13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PŘEDSTAVENÍ PROJEKTU A IDENTIFIKACE PROBLÉMU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idx="1"/>
          </p:nvPr>
        </p:nvSpPr>
        <p:spPr>
          <a:xfrm>
            <a:off x="904973" y="2406662"/>
            <a:ext cx="10727703" cy="41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Reálný projekt zpracovávaný pro pilu v České republice, který startuje v červenci 2025.</a:t>
            </a:r>
            <a:endParaRPr sz="1900" dirty="0"/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Jedná se o první fázi dlouhodobého strategického projektu </a:t>
            </a:r>
            <a:r>
              <a:rPr lang="cs-CZ" sz="1900" b="1" dirty="0">
                <a:solidFill>
                  <a:schemeClr val="dk1"/>
                </a:solidFill>
              </a:rPr>
              <a:t>pro nasazení aplikace na rozpoznávání kvality dřeva </a:t>
            </a:r>
            <a:r>
              <a:rPr lang="cs-CZ" sz="1900" dirty="0">
                <a:solidFill>
                  <a:schemeClr val="dk1"/>
                </a:solidFill>
              </a:rPr>
              <a:t>dle legislativy v ČR (</a:t>
            </a:r>
            <a:r>
              <a:rPr lang="cs-CZ" sz="1900" b="1" dirty="0">
                <a:solidFill>
                  <a:schemeClr val="dk1"/>
                </a:solidFill>
              </a:rPr>
              <a:t>ČSN EN 1927–1 až 3</a:t>
            </a:r>
            <a:r>
              <a:rPr lang="cs-CZ" sz="1900" dirty="0">
                <a:solidFill>
                  <a:schemeClr val="dk1"/>
                </a:solidFill>
              </a:rPr>
              <a:t>, </a:t>
            </a:r>
            <a:r>
              <a:rPr lang="cs-CZ" sz="1900" b="1" dirty="0">
                <a:solidFill>
                  <a:schemeClr val="dk1"/>
                </a:solidFill>
              </a:rPr>
              <a:t>ČSN EN 1316-1):</a:t>
            </a:r>
            <a:endParaRPr sz="1900" b="1" dirty="0"/>
          </a:p>
          <a:p>
            <a:pPr marL="751523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AB </a:t>
            </a:r>
            <a:r>
              <a:rPr lang="cs-CZ" sz="1900" dirty="0">
                <a:solidFill>
                  <a:schemeClr val="dk1"/>
                </a:solidFill>
              </a:rPr>
              <a:t>- </a:t>
            </a:r>
            <a:r>
              <a:rPr lang="cs-CZ" sz="1900" dirty="0"/>
              <a:t>bezvadné dřevo (rovné, bez suků) nebo má drobné vady (malé suky, lehké zakřivení), </a:t>
            </a:r>
            <a:endParaRPr sz="1900" dirty="0"/>
          </a:p>
          <a:p>
            <a:pPr marL="751523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C </a:t>
            </a:r>
            <a:r>
              <a:rPr lang="cs-CZ" sz="1900" dirty="0">
                <a:solidFill>
                  <a:schemeClr val="dk1"/>
                </a:solidFill>
              </a:rPr>
              <a:t>- b</a:t>
            </a:r>
            <a:r>
              <a:rPr lang="cs-CZ" sz="1900" dirty="0"/>
              <a:t>ěžné vady (větší suky, křivost),</a:t>
            </a:r>
            <a:endParaRPr sz="1900" dirty="0">
              <a:solidFill>
                <a:schemeClr val="dk1"/>
              </a:solidFill>
            </a:endParaRPr>
          </a:p>
          <a:p>
            <a:pPr marL="751523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D</a:t>
            </a:r>
            <a:r>
              <a:rPr lang="cs-CZ" sz="1900" dirty="0">
                <a:solidFill>
                  <a:schemeClr val="dk1"/>
                </a:solidFill>
              </a:rPr>
              <a:t> - </a:t>
            </a:r>
            <a:r>
              <a:rPr lang="cs-CZ" sz="1900" dirty="0"/>
              <a:t>výrazné vady (vhodné jen pro technické účely) a </a:t>
            </a:r>
            <a:endParaRPr sz="1900" dirty="0"/>
          </a:p>
          <a:p>
            <a:pPr marL="751523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dk1"/>
                </a:solidFill>
              </a:rPr>
              <a:t>F </a:t>
            </a:r>
            <a:r>
              <a:rPr lang="cs-CZ" sz="1900" dirty="0">
                <a:solidFill>
                  <a:schemeClr val="dk1"/>
                </a:solidFill>
              </a:rPr>
              <a:t>-</a:t>
            </a:r>
            <a:r>
              <a:rPr lang="cs-CZ" sz="1900" b="1" dirty="0">
                <a:solidFill>
                  <a:schemeClr val="dk1"/>
                </a:solidFill>
              </a:rPr>
              <a:t> </a:t>
            </a:r>
            <a:r>
              <a:rPr lang="cs-CZ" sz="1900" dirty="0"/>
              <a:t>nejnižší třída – palivové dřevo.</a:t>
            </a:r>
            <a:endParaRPr sz="1900" dirty="0"/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dirty="0">
                <a:solidFill>
                  <a:schemeClr val="dk1"/>
                </a:solidFill>
              </a:rPr>
              <a:t>Dřevo je třízeno na pásovém dopravníku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dřevo je po vjezdu do stanice vyfoceno z obou stran řezu (V a H pohled = dvě fotografie/ks)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pořízené fotografie se zobrazí pracovníkovi na displeji </a:t>
            </a:r>
            <a:r>
              <a:rPr lang="cs-CZ" sz="19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dk1"/>
                </a:solidFill>
              </a:rPr>
              <a:t> zvolení kategorie kvality dřeva dle zkušenosti = </a:t>
            </a:r>
            <a:r>
              <a:rPr lang="cs-CZ" sz="1900" b="1" dirty="0">
                <a:solidFill>
                  <a:schemeClr val="dk1"/>
                </a:solidFill>
              </a:rPr>
              <a:t>20 % shoda pracovníků.</a:t>
            </a:r>
            <a:endParaRPr sz="1900" b="1" dirty="0"/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85374c007_0_23"/>
          <p:cNvSpPr txBox="1">
            <a:spLocks noGrp="1"/>
          </p:cNvSpPr>
          <p:nvPr>
            <p:ph type="title"/>
          </p:nvPr>
        </p:nvSpPr>
        <p:spPr>
          <a:xfrm>
            <a:off x="1769821" y="1458407"/>
            <a:ext cx="8808205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/>
              <a:t>DĚKUJEME ZA POZORNOST.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3E4C4CFA-A7B2-4446-BA6F-67DBC854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1" y="4043680"/>
            <a:ext cx="2179320" cy="217932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38DCD800-1A2F-48F5-B77F-FE76976A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37561" y="4043680"/>
            <a:ext cx="2179320" cy="217932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9B79BA52-F8DC-4E6F-827E-B829CCB7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7" y="2682884"/>
            <a:ext cx="1417320" cy="1417320"/>
          </a:xfrm>
          <a:prstGeom prst="rect">
            <a:avLst/>
          </a:prstGeom>
        </p:spPr>
      </p:pic>
      <p:pic>
        <p:nvPicPr>
          <p:cNvPr id="1026" name="Picture 2" descr="Kontakt | Software Development Academy">
            <a:extLst>
              <a:ext uri="{FF2B5EF4-FFF2-40B4-BE49-F238E27FC236}">
                <a16:creationId xmlns:a16="http://schemas.microsoft.com/office/drawing/2014/main" id="{516317D6-657D-41B5-AA23-6C659184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293" y="5133340"/>
            <a:ext cx="1961490" cy="102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4B7FDF9-F960-47F3-B920-16606352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72" y="5243516"/>
            <a:ext cx="1616211" cy="824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SOUČASNÝ STAV</a:t>
            </a:r>
            <a:endParaRPr dirty="0"/>
          </a:p>
        </p:txBody>
      </p:sp>
      <p:sp>
        <p:nvSpPr>
          <p:cNvPr id="183" name="Google Shape;183;p23"/>
          <p:cNvSpPr txBox="1">
            <a:spLocks noGrp="1"/>
          </p:cNvSpPr>
          <p:nvPr>
            <p:ph idx="1"/>
          </p:nvPr>
        </p:nvSpPr>
        <p:spPr>
          <a:xfrm>
            <a:off x="840741" y="2489673"/>
            <a:ext cx="10510518" cy="416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dirty="0">
                <a:solidFill>
                  <a:schemeClr val="tx1"/>
                </a:solidFill>
              </a:rPr>
              <a:t>Třízení v reálném čase probíhá dle odborného posouzení a zkušenosti daného pracovníka.</a:t>
            </a:r>
          </a:p>
          <a:p>
            <a:pPr marL="457200" indent="-34290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tx1"/>
                </a:solidFill>
              </a:rPr>
              <a:t>Vstupní data pro projekt zkontroloval nejvíce zkušený pracovník (mistr).</a:t>
            </a:r>
            <a:endParaRPr sz="19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accent2"/>
                </a:solidFill>
              </a:rPr>
              <a:t>Problém</a:t>
            </a:r>
            <a:r>
              <a:rPr lang="cs-CZ" sz="1900" dirty="0">
                <a:solidFill>
                  <a:schemeClr val="accent2"/>
                </a:solidFill>
              </a:rPr>
              <a:t> </a:t>
            </a:r>
            <a:r>
              <a:rPr lang="cs-CZ" sz="1900" dirty="0">
                <a:solidFill>
                  <a:schemeClr val="tx1"/>
                </a:solidFill>
              </a:rPr>
              <a:t>= subjektivní posouzení </a:t>
            </a:r>
            <a:r>
              <a:rPr lang="cs-CZ" sz="19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tx1"/>
                </a:solidFill>
              </a:rPr>
              <a:t> dva pracovníci se nemusí shodnout.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accent2"/>
                </a:solidFill>
              </a:rPr>
              <a:t>Rizika</a:t>
            </a:r>
            <a:endParaRPr sz="1900" dirty="0">
              <a:solidFill>
                <a:schemeClr val="accent2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tx1"/>
                </a:solidFill>
              </a:rPr>
              <a:t>Finance:</a:t>
            </a:r>
            <a:r>
              <a:rPr lang="cs-CZ" sz="1900" dirty="0">
                <a:solidFill>
                  <a:schemeClr val="tx1"/>
                </a:solidFill>
              </a:rPr>
              <a:t> Dřevo s vyšší kvalitou bude zařazeno do nižší kategorie </a:t>
            </a:r>
            <a:r>
              <a:rPr lang="cs-CZ" sz="19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cs-CZ" sz="1900" dirty="0">
                <a:solidFill>
                  <a:schemeClr val="tx1"/>
                </a:solidFill>
              </a:rPr>
              <a:t> ušlý zisk z prodeje a ztráty.</a:t>
            </a:r>
            <a:endParaRPr sz="1900" b="1" dirty="0">
              <a:solidFill>
                <a:schemeClr val="tx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tx1"/>
                </a:solidFill>
              </a:rPr>
              <a:t>Porušení legislativy a norem</a:t>
            </a:r>
            <a:r>
              <a:rPr lang="cs-CZ" sz="1900" dirty="0">
                <a:solidFill>
                  <a:schemeClr val="tx1"/>
                </a:solidFill>
              </a:rPr>
              <a:t>: Nesprávné zařazení může znamenat i neplnění zákonných požadavků a norem, což může mít právní důsledky a ovlivnit certifikaci výrobků.</a:t>
            </a:r>
            <a:endParaRPr sz="1900" dirty="0">
              <a:solidFill>
                <a:schemeClr val="tx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sz="1900" b="1" dirty="0">
                <a:solidFill>
                  <a:schemeClr val="tx1"/>
                </a:solidFill>
              </a:rPr>
              <a:t>Nesprávná ochrana a údržba: </a:t>
            </a:r>
            <a:r>
              <a:rPr lang="cs-CZ" sz="1900" dirty="0">
                <a:solidFill>
                  <a:schemeClr val="tx1"/>
                </a:solidFill>
              </a:rPr>
              <a:t>Špatné zařazení může vést k nevhodné impregnaci nebo ochraně dřeva, protože ochranné postupy a požadavky se liší podle kvality a skupiny dřeva.</a:t>
            </a:r>
            <a:endParaRPr lang="cs-CZ" sz="1900" dirty="0">
              <a:solidFill>
                <a:schemeClr val="dk1"/>
              </a:solidFill>
            </a:endParaRPr>
          </a:p>
          <a:p>
            <a:pPr marL="5715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8AAFA02-B4FD-40E5-99D1-F9A5F8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379" y="690879"/>
            <a:ext cx="1452880" cy="145288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D94AC1C7-841D-49CE-ABD6-3FF63FECC1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2152" y="3429000"/>
            <a:ext cx="885334" cy="885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C300E045-EA2B-4CB6-89B2-BFA2CE84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6" y="119268"/>
            <a:ext cx="7219896" cy="4061191"/>
          </a:xfrm>
          <a:prstGeom prst="rect">
            <a:avLst/>
          </a:prstGeom>
        </p:spPr>
      </p:pic>
      <p:pic>
        <p:nvPicPr>
          <p:cNvPr id="1026" name="Picture 2" descr="Díky společnosti Pfeifer Group se závod v Chanovicích dále rozvíjí | Česká  peleta">
            <a:extLst>
              <a:ext uri="{FF2B5EF4-FFF2-40B4-BE49-F238E27FC236}">
                <a16:creationId xmlns:a16="http://schemas.microsoft.com/office/drawing/2014/main" id="{E87E5991-6010-46B6-873A-48E59BD41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2" r="21732"/>
          <a:stretch/>
        </p:blipFill>
        <p:spPr bwMode="auto">
          <a:xfrm>
            <a:off x="7503737" y="1399426"/>
            <a:ext cx="4128940" cy="52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76;p3">
            <a:extLst>
              <a:ext uri="{FF2B5EF4-FFF2-40B4-BE49-F238E27FC236}">
                <a16:creationId xmlns:a16="http://schemas.microsoft.com/office/drawing/2014/main" id="{F8C06EE0-F1FB-42FC-9FED-3CEB7B3E9E29}"/>
              </a:ext>
            </a:extLst>
          </p:cNvPr>
          <p:cNvSpPr txBox="1">
            <a:spLocks/>
          </p:cNvSpPr>
          <p:nvPr/>
        </p:nvSpPr>
        <p:spPr>
          <a:xfrm>
            <a:off x="1272746" y="4550625"/>
            <a:ext cx="4477605" cy="16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JAK TO VYPADÁ V PRAXI</a:t>
            </a:r>
          </a:p>
        </p:txBody>
      </p:sp>
    </p:spTree>
    <p:extLst>
      <p:ext uri="{BB962C8B-B14F-4D97-AF65-F5344CB8AC3E}">
        <p14:creationId xmlns:p14="http://schemas.microsoft.com/office/powerpoint/2010/main" val="14985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4973" y="961534"/>
            <a:ext cx="10599639" cy="9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CÍL PROJEKTU – ZADÁNÍ ZÁKAZNÍKA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idx="1"/>
          </p:nvPr>
        </p:nvSpPr>
        <p:spPr>
          <a:xfrm>
            <a:off x="904973" y="2403834"/>
            <a:ext cx="10727703" cy="421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Vytvořit model, který: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Zkvalitní výstup – zmenší počet nesprávného zařazení do kategorie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Usnadní proces rozhodování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Zrychlí proces rozhodování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Automatizuje proces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endParaRPr dirty="0">
              <a:solidFill>
                <a:schemeClr val="dk1"/>
              </a:solidFill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1CFF7A2-2BDC-413D-89FB-3EB801D74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196" y="4561840"/>
            <a:ext cx="1544004" cy="15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904973" y="961534"/>
            <a:ext cx="10599639" cy="9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NÁŠ ÚKOL V PROJEKTU</a:t>
            </a:r>
            <a:endParaRPr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idx="1"/>
          </p:nvPr>
        </p:nvSpPr>
        <p:spPr>
          <a:xfrm>
            <a:off x="1033037" y="2403834"/>
            <a:ext cx="10599639" cy="421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Ověřit kvalitu dat</a:t>
            </a:r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Zvolit vhodný typ modelu</a:t>
            </a:r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Vytvořit architekturu neuronových sítí a natrénovat možné modely</a:t>
            </a:r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Posoudit efektivitu, jak různé modely pracují s daty</a:t>
            </a:r>
          </a:p>
          <a:p>
            <a:pPr marL="342900" lvl="0" indent="-33432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Vybrat nejlepší řešení</a:t>
            </a:r>
          </a:p>
          <a:p>
            <a:pPr marL="800100" lvl="1" indent="-334327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endParaRPr dirty="0">
              <a:solidFill>
                <a:schemeClr val="dk1"/>
              </a:solidFill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B05BE308-2D36-4818-A6AD-5B70177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40" y="4871720"/>
            <a:ext cx="1224280" cy="12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b="1" dirty="0"/>
              <a:t>PŘEDSTAVENÍ DATASETU – EDA </a:t>
            </a:r>
            <a:endParaRPr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idx="1"/>
          </p:nvPr>
        </p:nvSpPr>
        <p:spPr>
          <a:xfrm>
            <a:off x="1432875" y="2432114"/>
            <a:ext cx="10071738" cy="347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 err="1">
                <a:solidFill>
                  <a:schemeClr val="dk1"/>
                </a:solidFill>
              </a:rPr>
              <a:t>Dataset</a:t>
            </a:r>
            <a:r>
              <a:rPr lang="cs-CZ" b="1" dirty="0">
                <a:solidFill>
                  <a:schemeClr val="dk1"/>
                </a:solidFill>
              </a:rPr>
              <a:t> </a:t>
            </a:r>
            <a:r>
              <a:rPr lang="cs-CZ" dirty="0">
                <a:solidFill>
                  <a:schemeClr val="dk1"/>
                </a:solidFill>
              </a:rPr>
              <a:t>byl obdržen od zákazníka.</a:t>
            </a:r>
            <a:endParaRPr lang="cs-CZ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>
                <a:solidFill>
                  <a:schemeClr val="dk1"/>
                </a:solidFill>
              </a:rPr>
              <a:t>Počet fotografií jednotlivých skupin dřeva =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>
                <a:solidFill>
                  <a:schemeClr val="dk1"/>
                </a:solidFill>
              </a:rPr>
              <a:t>AB: </a:t>
            </a:r>
            <a:r>
              <a:rPr lang="cs-CZ" dirty="0"/>
              <a:t>10 001 fotografií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/>
              <a:t>C: </a:t>
            </a:r>
            <a:r>
              <a:rPr lang="cs-CZ" dirty="0"/>
              <a:t>6 607 fotografií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/>
              <a:t>D</a:t>
            </a:r>
            <a:r>
              <a:rPr lang="cs-CZ" dirty="0"/>
              <a:t>: 7 324 fotografií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b="1" dirty="0"/>
              <a:t>F: </a:t>
            </a:r>
            <a:r>
              <a:rPr lang="cs-CZ" dirty="0"/>
              <a:t>3 108 fotografií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/>
              <a:t>D</a:t>
            </a:r>
            <a:r>
              <a:rPr lang="cs-CZ" dirty="0">
                <a:solidFill>
                  <a:schemeClr val="dk1"/>
                </a:solidFill>
              </a:rPr>
              <a:t>řevo je po vjezdu do stanice vyfoceno z obou stran řezu (V a H pohled = dvě fotografie/ks).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>
                <a:solidFill>
                  <a:schemeClr val="dk1"/>
                </a:solidFill>
              </a:rPr>
              <a:t>Rozlišení fotografií: 1024*768.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cs-CZ" dirty="0" err="1">
                <a:solidFill>
                  <a:schemeClr val="dk1"/>
                </a:solidFill>
              </a:rPr>
              <a:t>Dataset</a:t>
            </a:r>
            <a:r>
              <a:rPr lang="cs-CZ" dirty="0">
                <a:solidFill>
                  <a:schemeClr val="dk1"/>
                </a:solidFill>
              </a:rPr>
              <a:t> je možné považovat za vybalancovaný.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BAD4E33-69E4-4BD6-8040-D190E3D8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386" y="4923368"/>
            <a:ext cx="1467272" cy="1467272"/>
          </a:xfrm>
          <a:prstGeom prst="rect">
            <a:avLst/>
          </a:prstGeom>
        </p:spPr>
      </p:pic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969453E-85D1-4D10-98BF-36747413C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246698"/>
              </p:ext>
            </p:extLst>
          </p:nvPr>
        </p:nvGraphicFramePr>
        <p:xfrm>
          <a:off x="7032013" y="1735209"/>
          <a:ext cx="4138749" cy="2836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1517715" y="624110"/>
            <a:ext cx="998689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cs-CZ" b="1" dirty="0"/>
              <a:t>UKÁZKY KVALITY DŘEVA (RUB)</a:t>
            </a:r>
            <a:endParaRPr dirty="0"/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14" y="1547286"/>
            <a:ext cx="2875175" cy="444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 txBox="1"/>
          <p:nvPr/>
        </p:nvSpPr>
        <p:spPr>
          <a:xfrm>
            <a:off x="4048748" y="2643510"/>
            <a:ext cx="546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2305" y="1547286"/>
            <a:ext cx="2875175" cy="444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5">
            <a:alphaModFix/>
          </a:blip>
          <a:srcRect l="10345" r="6938"/>
          <a:stretch/>
        </p:blipFill>
        <p:spPr>
          <a:xfrm>
            <a:off x="6055627" y="1547286"/>
            <a:ext cx="2792582" cy="444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46441" y="1547286"/>
            <a:ext cx="3010441" cy="444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"/>
          <p:cNvSpPr txBox="1"/>
          <p:nvPr/>
        </p:nvSpPr>
        <p:spPr>
          <a:xfrm>
            <a:off x="2177591" y="1677971"/>
            <a:ext cx="55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5225452" y="1677971"/>
            <a:ext cx="55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8216080" y="1650084"/>
            <a:ext cx="55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11532904" y="1677971"/>
            <a:ext cx="41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a">
  <a:themeElements>
    <a:clrScheme name="Organika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ka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1389</Words>
  <Application>Microsoft Office PowerPoint</Application>
  <PresentationFormat>Širokoúhlá obrazovka</PresentationFormat>
  <Paragraphs>226</Paragraphs>
  <Slides>30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37" baseType="lpstr">
      <vt:lpstr>Quattrocento Sans</vt:lpstr>
      <vt:lpstr>Wingdings</vt:lpstr>
      <vt:lpstr>Century Gothic</vt:lpstr>
      <vt:lpstr>Garamond</vt:lpstr>
      <vt:lpstr>Noto Sans Symbols</vt:lpstr>
      <vt:lpstr>Arial</vt:lpstr>
      <vt:lpstr>Organika</vt:lpstr>
      <vt:lpstr>APLIKACE PRO HODNOCENÍ KVALITY DŘEVA ZALOŽENÁ  NA STROJOVÉM UČENÍ</vt:lpstr>
      <vt:lpstr>OBSAH</vt:lpstr>
      <vt:lpstr>PŘEDSTAVENÍ PROJEKTU A IDENTIFIKACE PROBLÉMU</vt:lpstr>
      <vt:lpstr>SOUČASNÝ STAV</vt:lpstr>
      <vt:lpstr>Prezentace aplikace PowerPoint</vt:lpstr>
      <vt:lpstr>CÍL PROJEKTU – ZADÁNÍ ZÁKAZNÍKA</vt:lpstr>
      <vt:lpstr>NÁŠ ÚKOL V PROJEKTU</vt:lpstr>
      <vt:lpstr>PŘEDSTAVENÍ DATASETU – EDA </vt:lpstr>
      <vt:lpstr>UKÁZKY KVALITY DŘEVA (RUB)</vt:lpstr>
      <vt:lpstr>UKÁZKY KVALITY DŘEVA F – 2 POHLEDY</vt:lpstr>
      <vt:lpstr>PŘÍPRAVA DAT, NÁVRH TYPU MODELU</vt:lpstr>
      <vt:lpstr>GIT</vt:lpstr>
      <vt:lpstr>DVA POHLEDY PRO JEDEN VÝSTUP</vt:lpstr>
      <vt:lpstr>KVALITA NEBO OBSAH? KVALITA</vt:lpstr>
      <vt:lpstr>KVALITA NEBO OBSAH? OBSAH</vt:lpstr>
      <vt:lpstr>Prezentace aplikace PowerPoint</vt:lpstr>
      <vt:lpstr>PŘEDTRÉNOVANÝ MODEL NEBO VLASTNÍ ARCHITEKTURA?</vt:lpstr>
      <vt:lpstr>„BATTLE OF GIANTS“ –  GOOGLE NEBO MICROSOFT?</vt:lpstr>
      <vt:lpstr>ZJEDNODUŠENÍ ÚLOHY A NÁSLEDNÁ OPRAVA MODELU</vt:lpstr>
      <vt:lpstr>Prezentace aplikace PowerPoint</vt:lpstr>
      <vt:lpstr>VÝSLEDKY MODELU InceptionV3 – dataset Sprejed</vt:lpstr>
      <vt:lpstr>VYTVOŘENÍ MODELU A TRÉNOVÁNÍ MODELU</vt:lpstr>
      <vt:lpstr>DOSAŽENÉ VÝSLEDKY U EXPERIMENTŮ</vt:lpstr>
      <vt:lpstr>POROVNÁNÍ DATASETŮ </vt:lpstr>
      <vt:lpstr>POROVNÁNÍ NEJLEPŠÍCH MODELŮ</vt:lpstr>
      <vt:lpstr>MODEL MobileNet (experiment 5) – VÝSTUP</vt:lpstr>
      <vt:lpstr>MODEL ResNet (experiment 7) – VÝSTUP</vt:lpstr>
      <vt:lpstr>DOPORUČENÍ A DALŠÍ KROKY</vt:lpstr>
      <vt:lpstr>DOPORUČENÍ PRO ZÁKAZNÍKA</vt:lpstr>
      <vt:lpstr>DĚKUJEME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APLIKACE PRO HODNOCENÍ KVALITY DŘEVA ZALOŽENÁ NA STROJOVÉM UČENÍ</dc:title>
  <dc:creator>Andrea Šimerová</dc:creator>
  <cp:lastModifiedBy>Andrea Šimerová</cp:lastModifiedBy>
  <cp:revision>98</cp:revision>
  <dcterms:created xsi:type="dcterms:W3CDTF">2025-06-05T16:34:38Z</dcterms:created>
  <dcterms:modified xsi:type="dcterms:W3CDTF">2025-06-26T12:49:18Z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0x01010015BF8A111F05084390DA57AE2FAC3751</vt:lpwstr>
  </property>
</Properties>
</file>